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89" r:id="rId2"/>
    <p:sldId id="351" r:id="rId3"/>
    <p:sldId id="888" r:id="rId4"/>
    <p:sldId id="774" r:id="rId5"/>
    <p:sldId id="776" r:id="rId6"/>
    <p:sldId id="1654" r:id="rId7"/>
    <p:sldId id="777" r:id="rId8"/>
    <p:sldId id="778" r:id="rId9"/>
    <p:sldId id="779" r:id="rId10"/>
    <p:sldId id="780" r:id="rId11"/>
    <p:sldId id="698" r:id="rId12"/>
    <p:sldId id="781" r:id="rId13"/>
    <p:sldId id="782" r:id="rId14"/>
    <p:sldId id="889" r:id="rId15"/>
    <p:sldId id="890" r:id="rId16"/>
    <p:sldId id="892" r:id="rId17"/>
    <p:sldId id="891" r:id="rId18"/>
    <p:sldId id="1655" r:id="rId19"/>
    <p:sldId id="326" r:id="rId20"/>
    <p:sldId id="1637" r:id="rId21"/>
    <p:sldId id="1638" r:id="rId22"/>
    <p:sldId id="1649" r:id="rId23"/>
    <p:sldId id="1641" r:id="rId24"/>
    <p:sldId id="1631" r:id="rId25"/>
    <p:sldId id="1642" r:id="rId26"/>
    <p:sldId id="1617" r:id="rId27"/>
    <p:sldId id="1618" r:id="rId28"/>
    <p:sldId id="1619" r:id="rId29"/>
    <p:sldId id="1620" r:id="rId30"/>
    <p:sldId id="1621" r:id="rId31"/>
    <p:sldId id="1622" r:id="rId32"/>
    <p:sldId id="1623" r:id="rId33"/>
    <p:sldId id="1624" r:id="rId34"/>
    <p:sldId id="784" r:id="rId35"/>
    <p:sldId id="301" r:id="rId36"/>
    <p:sldId id="1648" r:id="rId37"/>
    <p:sldId id="1606" r:id="rId38"/>
    <p:sldId id="1643" r:id="rId39"/>
    <p:sldId id="1644" r:id="rId40"/>
    <p:sldId id="1645" r:id="rId41"/>
    <p:sldId id="783" r:id="rId42"/>
    <p:sldId id="1646" r:id="rId43"/>
    <p:sldId id="708" r:id="rId44"/>
    <p:sldId id="1647" r:id="rId45"/>
    <p:sldId id="785" r:id="rId46"/>
    <p:sldId id="789" r:id="rId47"/>
    <p:sldId id="868" r:id="rId48"/>
    <p:sldId id="869" r:id="rId49"/>
    <p:sldId id="900" r:id="rId50"/>
    <p:sldId id="297" r:id="rId51"/>
    <p:sldId id="303" r:id="rId52"/>
    <p:sldId id="304" r:id="rId53"/>
    <p:sldId id="305" r:id="rId54"/>
    <p:sldId id="316" r:id="rId55"/>
    <p:sldId id="324" r:id="rId56"/>
    <p:sldId id="318" r:id="rId57"/>
    <p:sldId id="317" r:id="rId58"/>
    <p:sldId id="340" r:id="rId59"/>
    <p:sldId id="341" r:id="rId60"/>
    <p:sldId id="1650" r:id="rId61"/>
    <p:sldId id="1651" r:id="rId62"/>
    <p:sldId id="1652" r:id="rId63"/>
    <p:sldId id="1653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6EE7"/>
    <a:srgbClr val="FFFFEF"/>
    <a:srgbClr val="C9F1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/>
    <p:restoredTop sz="94949" autoAdjust="0"/>
  </p:normalViewPr>
  <p:slideViewPr>
    <p:cSldViewPr>
      <p:cViewPr varScale="1">
        <p:scale>
          <a:sx n="72" d="100"/>
          <a:sy n="72" d="100"/>
        </p:scale>
        <p:origin x="90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8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3F147-EB88-458B-B889-FC6E7CB6A8B6}" type="datetimeFigureOut">
              <a:rPr lang="en-US" smtClean="0"/>
              <a:t>10/2/2018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52514-9A09-4F8F-83BC-9CF1A2C869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39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/>
          <a:lstStyle>
            <a:lvl1pPr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30543" indent="-280978"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23912" indent="-224782"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573477" indent="-224782"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23041" indent="-224782"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472606" indent="-224782" algn="ctr" defTabSz="91473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22171" indent="-224782" algn="ctr" defTabSz="91473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371736" indent="-224782" algn="ctr" defTabSz="91473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21300" indent="-224782" algn="ctr" defTabSz="91473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950658D3-252F-054A-8D22-DD863B8F8735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2067" tIns="46034" rIns="92067" bIns="46034"/>
          <a:lstStyle/>
          <a:p>
            <a:pPr eaLnBrk="1" hangingPunct="1"/>
            <a:endParaRPr lang="en-US">
              <a:latin typeface="Times New Roman" charset="0"/>
              <a:ea typeface="MS PGothic" charset="0"/>
            </a:endParaRPr>
          </a:p>
        </p:txBody>
      </p:sp>
      <p:sp>
        <p:nvSpPr>
          <p:cNvPr id="9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 w="12700" cap="flat"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rgbClr val="FFFFCC"/>
                </a:solidFill>
              </a:rPr>
              <a:t>MRI Neck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BE99-9C12-1543-BE84-A0D809565A1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8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FF"/>
                </a:solidFill>
                <a:latin typeface="Times New Roman" pitchFamily="35" charset="0"/>
              </a:rPr>
              <a:t>MRI: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BE99-9C12-1543-BE84-A0D809565A1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44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 – bone and ST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BE99-9C12-1543-BE84-A0D809565A1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7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rgbClr val="FFFFCC"/>
                </a:solidFill>
                <a:latin typeface="Times New Roman" pitchFamily="35" charset="0"/>
              </a:rPr>
              <a:t>CT Angiogram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BE99-9C12-1543-BE84-A0D809565A1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7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/>
          <a:lstStyle/>
          <a:p>
            <a:pPr marL="224782" indent="-224782">
              <a:buFont typeface="Calibri" charset="0"/>
              <a:buAutoNum type="arabicPeriod"/>
            </a:pPr>
            <a:r>
              <a:rPr lang="en-US">
                <a:latin typeface="Times New Roman" charset="0"/>
                <a:ea typeface="MS PGothic" charset="0"/>
              </a:rPr>
              <a:t>Moore AG, Eagle KA, Bruckman D, et al. Choice of computed tomography, transesophageal echocardiography, magnetic resonance imaging, and aortography in acute aortic dissection: International Registry of Acute Aortic Dissection (IRAD). Am J Cardiol 2002; 89(10):1235-1238.</a:t>
            </a:r>
          </a:p>
          <a:p>
            <a:pPr marL="224782" indent="-224782">
              <a:buFont typeface="Calibri" charset="0"/>
              <a:buAutoNum type="arabicPeriod"/>
            </a:pPr>
            <a:r>
              <a:rPr lang="en-US">
                <a:latin typeface="Times New Roman" charset="0"/>
                <a:ea typeface="MS PGothic" charset="0"/>
              </a:rPr>
              <a:t>Thoongsuwan N, Stern EJ. Chest CT scanning for clinical suspected thoracic aortic dissection: beware the alternate diagnosis. Emerg Radiol 2002; 9(5):257-261. (cannot find full text)</a:t>
            </a:r>
          </a:p>
          <a:p>
            <a:pPr marL="224782" indent="-224782">
              <a:buFont typeface="Calibri" charset="0"/>
              <a:buAutoNum type="arabicPeriod"/>
            </a:pPr>
            <a:r>
              <a:rPr lang="en-US">
                <a:latin typeface="Times New Roman" charset="0"/>
                <a:ea typeface="MS PGothic" charset="0"/>
              </a:rPr>
              <a:t>Yoshida S, Akiba H, Tamakawa M, et al. Thoracic involvement of type A aortic dissection and intramural hematoma: diagnostic accuracy--comparison of emergency helical CT and surgical findings. Radiology 2003; 228(2):430-435.</a:t>
            </a:r>
          </a:p>
          <a:p>
            <a:pPr marL="224782" indent="-224782">
              <a:buFont typeface="Calibri" charset="0"/>
              <a:buAutoNum type="arabicPeriod"/>
            </a:pPr>
            <a:endParaRPr lang="en-US">
              <a:latin typeface="Times New Roman" charset="0"/>
              <a:ea typeface="MS PGothic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/>
          <a:lstStyle>
            <a:lvl1pPr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30543" indent="-280978"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23912" indent="-224782"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573477" indent="-224782"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23041" indent="-224782" defTabSz="914739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472606" indent="-224782" algn="ctr" defTabSz="91473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22171" indent="-224782" algn="ctr" defTabSz="91473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371736" indent="-224782" algn="ctr" defTabSz="91473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21300" indent="-224782" algn="ctr" defTabSz="91473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E21C1F52-E2F6-BC4E-AE49-DEA4C5F6A80D}" type="slidenum">
              <a:rPr lang="en-US" sz="1200"/>
              <a:pPr/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914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768350"/>
            <a:ext cx="4446588" cy="3336925"/>
          </a:xfrm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089" y="4344456"/>
            <a:ext cx="5029823" cy="4114566"/>
          </a:xfr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" charset="0"/>
                <a:ea typeface="MS PGothic" charset="0"/>
              </a:rPr>
              <a:t>Top row – </a:t>
            </a:r>
            <a:r>
              <a:rPr lang="en-US" dirty="0" err="1">
                <a:latin typeface="Times" charset="0"/>
                <a:ea typeface="MS PGothic" charset="0"/>
              </a:rPr>
              <a:t>imatron</a:t>
            </a:r>
            <a:r>
              <a:rPr lang="en-US" dirty="0">
                <a:latin typeface="Times" charset="0"/>
                <a:ea typeface="MS PGothic" charset="0"/>
              </a:rPr>
              <a:t> scan at so low a dose and 6 mm slice thickness that pancreatic tumor not called by radiologist</a:t>
            </a:r>
          </a:p>
          <a:p>
            <a:r>
              <a:rPr lang="en-US" dirty="0">
                <a:latin typeface="Times" charset="0"/>
                <a:ea typeface="MS PGothic" charset="0"/>
              </a:rPr>
              <a:t>Bottom row – dedicated biphasic pancreas CT on MDCT scanner 2 days later – clear low attenuation mass and pancreatic ductal dilation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/>
          <a:lstStyle>
            <a:lvl1pPr defTabSz="906935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30543" indent="-280978" defTabSz="906935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23912" indent="-224782" defTabSz="906935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573477" indent="-224782" defTabSz="906935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23041" indent="-224782" defTabSz="906935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472606" indent="-224782" algn="ctr" defTabSz="90693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22171" indent="-224782" algn="ctr" defTabSz="90693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371736" indent="-224782" algn="ctr" defTabSz="90693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21300" indent="-224782" algn="ctr" defTabSz="90693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C1B06459-54C6-B74A-91E0-1D420342EE9A}" type="slidenum">
              <a:rPr lang="en-US" sz="1200">
                <a:latin typeface="Arial" charset="0"/>
              </a:rPr>
              <a:pPr/>
              <a:t>56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91415" tIns="45707" rIns="91415" bIns="45707"/>
          <a:lstStyle/>
          <a:p>
            <a:r>
              <a:rPr lang="en-US">
                <a:latin typeface="Times" charset="0"/>
                <a:ea typeface="MS PGothic" charset="0"/>
              </a:rPr>
              <a:t>Embraces the guiding principles of radiation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1881206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4913" y="768350"/>
            <a:ext cx="4448175" cy="3336925"/>
          </a:xfrm>
          <a:ln/>
        </p:spPr>
      </p:sp>
      <p:sp>
        <p:nvSpPr>
          <p:cNvPr id="1229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 Narrow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89B688-AD17-F747-A7BC-A8979C1CA566}" type="slidenum">
              <a:rPr lang="en-US">
                <a:solidFill>
                  <a:prstClr val="black"/>
                </a:solidFill>
                <a:latin typeface="Arial" pitchFamily="-109" charset="0"/>
              </a:rPr>
              <a:pPr/>
              <a:t>4</a:t>
            </a:fld>
            <a:endParaRPr lang="en-US">
              <a:solidFill>
                <a:prstClr val="black"/>
              </a:solidFill>
              <a:latin typeface="Arial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defTabSz="9298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http://hamptonroads.com/2012/11/cell-phone-exposure-during-pregnancy-related-fetal-brain-development-problems-babies</a:t>
            </a:r>
          </a:p>
          <a:p>
            <a:pPr defTabSz="9298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http://www.chron.com/business/press-releases/article/Cell-Phone-Radiation-Lawsuit-Alleges-Illinois-Man-4038427.php</a:t>
            </a:r>
          </a:p>
          <a:p>
            <a:pPr eaLnBrk="1" hangingPunct="1"/>
            <a:r>
              <a:rPr lang="en-US" dirty="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http://www.nytimes.com/2011/03/31/technology/personaltech/31basics.html?_r=0</a:t>
            </a:r>
          </a:p>
          <a:p>
            <a:pPr eaLnBrk="1" hangingPunct="1"/>
            <a:r>
              <a:rPr lang="en-US" dirty="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Http://assets.nydailynews.com/polopoly_fs/1.11676.1314093037!/img/httpImage/gal-frontpage-0601-jpg.jpg</a:t>
            </a:r>
          </a:p>
          <a:p>
            <a:pPr eaLnBrk="1" hangingPunct="1"/>
            <a:r>
              <a:rPr lang="en-US" dirty="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http://www.startribune.com/lifestyle/health/116707389.html</a:t>
            </a:r>
          </a:p>
          <a:p>
            <a:pPr eaLnBrk="1" hangingPunct="1"/>
            <a:r>
              <a:rPr lang="en-US" dirty="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http://www.sfgate.com/business/prweb/article/Cell-Phone-Radiation-Lawsuit-Update-New-Study-4030442.php</a:t>
            </a:r>
          </a:p>
          <a:p>
            <a:pPr eaLnBrk="1" hangingPunct="1"/>
            <a:r>
              <a:rPr lang="en-US" dirty="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http://thesciencebitdotnet.files.wordpress.com/2011/06/smhphonecancer.jpg?w=500</a:t>
            </a:r>
          </a:p>
        </p:txBody>
      </p:sp>
    </p:spTree>
    <p:extLst>
      <p:ext uri="{BB962C8B-B14F-4D97-AF65-F5344CB8AC3E}">
        <p14:creationId xmlns:p14="http://schemas.microsoft.com/office/powerpoint/2010/main" val="64850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98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http://www.deadzones.com/2006/04/1805-million-us-cell-phone-users-last.html#.UKwF4Yc812A</a:t>
            </a:r>
          </a:p>
          <a:p>
            <a:endParaRPr lang="en-US" dirty="0"/>
          </a:p>
          <a:p>
            <a:r>
              <a:rPr lang="en-US" dirty="0"/>
              <a:t>http://orange.eserver.org/issues/7-3/lloyd.html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89A79-D360-4FB7-9B74-5A69C5A4D2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4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89B688-AD17-F747-A7BC-A8979C1CA566}" type="slidenum">
              <a:rPr lang="en-US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pPr/>
              <a:t>11</a:t>
            </a:fld>
            <a:endParaRPr lang="en-US"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42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177" y="4344456"/>
            <a:ext cx="5487646" cy="4114566"/>
          </a:xfr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0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177" y="4344456"/>
            <a:ext cx="5487646" cy="4114566"/>
          </a:xfr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96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15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16450" cy="3463925"/>
          </a:xfrm>
          <a:solidFill>
            <a:srgbClr val="FFFFFF"/>
          </a:solidFill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86263"/>
            <a:ext cx="5029200" cy="41576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854" tIns="45926" rIns="91854" bIns="45926"/>
          <a:lstStyle/>
          <a:p>
            <a:r>
              <a:rPr lang="en-US">
                <a:latin typeface="Helvetica" pitchFamily="35" charset="0"/>
              </a:rPr>
              <a:t>SAME PATIENT-OBLIQUE MPR. </a:t>
            </a:r>
          </a:p>
        </p:txBody>
      </p:sp>
    </p:spTree>
    <p:extLst>
      <p:ext uri="{BB962C8B-B14F-4D97-AF65-F5344CB8AC3E}">
        <p14:creationId xmlns:p14="http://schemas.microsoft.com/office/powerpoint/2010/main" val="22524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276600"/>
            <a:ext cx="9144000" cy="1600200"/>
          </a:xfrm>
          <a:gradFill flip="none" rotWithShape="1">
            <a:gsLst>
              <a:gs pos="0">
                <a:srgbClr val="0A597C">
                  <a:alpha val="89804"/>
                </a:srgbClr>
              </a:gs>
              <a:gs pos="80000">
                <a:srgbClr val="0A597C">
                  <a:alpha val="30000"/>
                </a:srgbClr>
              </a:gs>
              <a:gs pos="50000">
                <a:srgbClr val="0A597C">
                  <a:alpha val="70000"/>
                </a:srgbClr>
              </a:gs>
              <a:gs pos="100000">
                <a:srgbClr val="0A597C">
                  <a:alpha val="0"/>
                </a:srgbClr>
              </a:gs>
            </a:gsLst>
            <a:lin ang="10800000" scaled="1"/>
            <a:tileRect/>
          </a:gradFill>
        </p:spPr>
        <p:txBody>
          <a:bodyPr lIns="274320">
            <a:normAutofit/>
          </a:bodyPr>
          <a:lstStyle>
            <a:lvl1pPr algn="r">
              <a:lnSpc>
                <a:spcPct val="80000"/>
              </a:lnSpc>
              <a:defRPr sz="4400">
                <a:latin typeface="Calibri Light" panose="020F0302020204030204" pitchFamily="34" charset="0"/>
                <a:ea typeface="Lantinghei SC Extralight" panose="02000000000000000000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2" descr="\\mfad\RCHDept\Radiology\Groups\CT CIC\CIC Staff Folders\Chen, Baiyu\Side projects\CIC template\Logo Background and Font\MC_Logo_Stack_Print\1color-logo-white-stack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t="15653" r="19662" b="18643"/>
          <a:stretch/>
        </p:blipFill>
        <p:spPr bwMode="auto">
          <a:xfrm>
            <a:off x="609600" y="381000"/>
            <a:ext cx="1705539" cy="183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43000" y="4953000"/>
            <a:ext cx="7990367" cy="17526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07" y="537158"/>
            <a:ext cx="2469093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0092B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stealth" w="med" len="lg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3" name="Picture 7" descr="MC-G214 150"/>
          <p:cNvPicPr>
            <a:picLocks noChangeAspect="1" noChangeArrowheads="1"/>
          </p:cNvPicPr>
          <p:nvPr/>
        </p:nvPicPr>
        <p:blipFill>
          <a:blip r:embed="rId2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88900"/>
            <a:ext cx="1458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85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7205"/>
            <a:ext cx="9144000" cy="731520"/>
          </a:xfrm>
          <a:gradFill flip="none" rotWithShape="1">
            <a:gsLst>
              <a:gs pos="0">
                <a:srgbClr val="0A597C">
                  <a:alpha val="90000"/>
                </a:srgbClr>
              </a:gs>
              <a:gs pos="80000">
                <a:srgbClr val="0A597C">
                  <a:alpha val="30000"/>
                </a:srgbClr>
              </a:gs>
              <a:gs pos="50000">
                <a:srgbClr val="0A597C">
                  <a:alpha val="50000"/>
                </a:srgbClr>
              </a:gs>
              <a:gs pos="100000">
                <a:srgbClr val="0A597C">
                  <a:alpha val="0"/>
                </a:srgbClr>
              </a:gs>
            </a:gsLst>
            <a:lin ang="0" scaled="1"/>
            <a:tileRect/>
          </a:gradFill>
        </p:spPr>
        <p:txBody>
          <a:bodyPr wrap="square" lIns="182880">
            <a:normAutofit/>
          </a:bodyPr>
          <a:lstStyle>
            <a:lvl1pPr algn="l">
              <a:defRPr sz="4000">
                <a:latin typeface="Calibri Light" panose="020F0302020204030204" pitchFamily="34" charset="0"/>
                <a:ea typeface="Lantinghei SC Extralight" panose="02000000000000000000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5029200"/>
          </a:xfrm>
        </p:spPr>
        <p:txBody>
          <a:bodyPr lIns="182880">
            <a:normAutofit/>
          </a:bodyPr>
          <a:lstStyle>
            <a:lvl1pPr marL="457200" indent="-457200" algn="l" defTabSz="914400" rtl="0" eaLnBrk="1" latinLnBrk="0" hangingPunct="1">
              <a:spcAft>
                <a:spcPts val="600"/>
              </a:spcAft>
              <a:buSzPct val="80000"/>
              <a:buFont typeface="Lucida Grande"/>
              <a:buChar char="▸"/>
              <a:defRPr lang="en-US" sz="2800" kern="1200" dirty="0" smtClean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 sz="2400">
                <a:latin typeface="Calibri Light" panose="020F0302020204030204" pitchFamily="34" charset="0"/>
              </a:defRPr>
            </a:lvl2pPr>
            <a:lvl3pPr>
              <a:defRPr sz="2000"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56350"/>
            <a:ext cx="533400" cy="365125"/>
          </a:xfrm>
        </p:spPr>
        <p:txBody>
          <a:bodyPr/>
          <a:lstStyle/>
          <a:p>
            <a:fld id="{6B50300C-2AEC-4A91-90B1-FDED3D9C311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0114" y="66675"/>
            <a:ext cx="1723219" cy="342917"/>
            <a:chOff x="147739" y="66675"/>
            <a:chExt cx="1723219" cy="342917"/>
          </a:xfrm>
        </p:grpSpPr>
        <p:pic>
          <p:nvPicPr>
            <p:cNvPr id="15" name="Picture 14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8" t="21895" r="6918" b="53935"/>
            <a:stretch/>
          </p:blipFill>
          <p:spPr>
            <a:xfrm>
              <a:off x="1211055" y="76852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-1" r="9179" b="75831"/>
            <a:stretch/>
          </p:blipFill>
          <p:spPr>
            <a:xfrm>
              <a:off x="600304" y="66675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 descr="C:\Users\m127287\Desktop\MC_stack_wht.pn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52"/>
            <a:stretch/>
          </p:blipFill>
          <p:spPr bwMode="auto">
            <a:xfrm>
              <a:off x="147739" y="89552"/>
              <a:ext cx="55076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56350"/>
            <a:ext cx="533400" cy="365125"/>
          </a:xfrm>
        </p:spPr>
        <p:txBody>
          <a:bodyPr/>
          <a:lstStyle/>
          <a:p>
            <a:fld id="{6B50300C-2AEC-4A91-90B1-FDED3D9C311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0114" y="66675"/>
            <a:ext cx="1723219" cy="342917"/>
            <a:chOff x="147739" y="66675"/>
            <a:chExt cx="1723219" cy="342917"/>
          </a:xfrm>
        </p:grpSpPr>
        <p:pic>
          <p:nvPicPr>
            <p:cNvPr id="8" name="Picture 7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8" t="21895" r="6918" b="53935"/>
            <a:stretch/>
          </p:blipFill>
          <p:spPr>
            <a:xfrm>
              <a:off x="1211055" y="76852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-1" r="9179" b="75831"/>
            <a:stretch/>
          </p:blipFill>
          <p:spPr>
            <a:xfrm>
              <a:off x="600304" y="66675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2" descr="C:\Users\m127287\Desktop\MC_stack_wht.pn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52"/>
            <a:stretch/>
          </p:blipFill>
          <p:spPr bwMode="auto">
            <a:xfrm>
              <a:off x="147739" y="89552"/>
              <a:ext cx="55076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497205"/>
            <a:ext cx="9144000" cy="731520"/>
          </a:xfrm>
          <a:gradFill flip="none" rotWithShape="1">
            <a:gsLst>
              <a:gs pos="0">
                <a:srgbClr val="0A597C">
                  <a:alpha val="90000"/>
                </a:srgbClr>
              </a:gs>
              <a:gs pos="80000">
                <a:srgbClr val="0A597C">
                  <a:alpha val="30000"/>
                </a:srgbClr>
              </a:gs>
              <a:gs pos="50000">
                <a:srgbClr val="0A597C">
                  <a:alpha val="50000"/>
                </a:srgbClr>
              </a:gs>
              <a:gs pos="100000">
                <a:srgbClr val="0A597C">
                  <a:alpha val="0"/>
                </a:srgbClr>
              </a:gs>
            </a:gsLst>
            <a:lin ang="0" scaled="1"/>
            <a:tileRect/>
          </a:gradFill>
        </p:spPr>
        <p:txBody>
          <a:bodyPr wrap="square" lIns="182880">
            <a:normAutofit/>
          </a:bodyPr>
          <a:lstStyle>
            <a:lvl1pPr algn="l">
              <a:defRPr sz="4000">
                <a:latin typeface="Calibri Light" panose="020F0302020204030204" pitchFamily="34" charset="0"/>
                <a:ea typeface="Lantinghei SC Extralight" panose="02000000000000000000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63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56350"/>
            <a:ext cx="533400" cy="365125"/>
          </a:xfrm>
        </p:spPr>
        <p:txBody>
          <a:bodyPr/>
          <a:lstStyle/>
          <a:p>
            <a:fld id="{6B50300C-2AEC-4A91-90B1-FDED3D9C311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0114" y="66675"/>
            <a:ext cx="1723219" cy="342917"/>
            <a:chOff x="147739" y="66675"/>
            <a:chExt cx="1723219" cy="342917"/>
          </a:xfrm>
        </p:grpSpPr>
        <p:pic>
          <p:nvPicPr>
            <p:cNvPr id="9" name="Picture 8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8" t="21895" r="6918" b="53935"/>
            <a:stretch/>
          </p:blipFill>
          <p:spPr>
            <a:xfrm>
              <a:off x="1211055" y="76852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-1" r="9179" b="75831"/>
            <a:stretch/>
          </p:blipFill>
          <p:spPr>
            <a:xfrm>
              <a:off x="600304" y="66675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2" descr="C:\Users\m127287\Desktop\MC_stack_wht.pn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52"/>
            <a:stretch/>
          </p:blipFill>
          <p:spPr bwMode="auto">
            <a:xfrm>
              <a:off x="147739" y="89552"/>
              <a:ext cx="55076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674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indent="-342900">
              <a:defRPr lang="en-US" sz="2800" kern="1200" dirty="0" smtClean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 sz="2400">
                <a:latin typeface="Calibri Light" panose="020F0302020204030204" pitchFamily="34" charset="0"/>
              </a:defRPr>
            </a:lvl2pPr>
            <a:lvl3pPr>
              <a:defRPr sz="2000">
                <a:latin typeface="Calibri Light" panose="020F0302020204030204" pitchFamily="34" charset="0"/>
              </a:defRPr>
            </a:lvl3pPr>
            <a:lvl4pPr>
              <a:defRPr sz="1800">
                <a:latin typeface="Calibri Light" panose="020F0302020204030204" pitchFamily="34" charset="0"/>
              </a:defRPr>
            </a:lvl4pPr>
            <a:lvl5pPr>
              <a:defRPr sz="1800">
                <a:latin typeface="Calibri Light" panose="020F03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457200" lvl="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Click to edit Master text styles</a:t>
            </a:r>
          </a:p>
          <a:p>
            <a:pPr marL="457200" lvl="1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Second level</a:t>
            </a:r>
          </a:p>
          <a:p>
            <a:pPr marL="457200" lvl="2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Third level</a:t>
            </a:r>
          </a:p>
          <a:p>
            <a:pPr marL="457200" lvl="3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Fourth level</a:t>
            </a:r>
          </a:p>
          <a:p>
            <a:pPr marL="457200" lvl="4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342900" indent="-342900">
              <a:defRPr lang="en-US" sz="2800" kern="1200" dirty="0" smtClean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 sz="2400">
                <a:latin typeface="Calibri Light" panose="020F0302020204030204" pitchFamily="34" charset="0"/>
              </a:defRPr>
            </a:lvl2pPr>
            <a:lvl3pPr>
              <a:defRPr sz="2000">
                <a:latin typeface="Calibri Light" panose="020F0302020204030204" pitchFamily="34" charset="0"/>
              </a:defRPr>
            </a:lvl3pPr>
            <a:lvl4pPr>
              <a:defRPr sz="1800">
                <a:latin typeface="Calibri Light" panose="020F0302020204030204" pitchFamily="34" charset="0"/>
              </a:defRPr>
            </a:lvl4pPr>
            <a:lvl5pPr>
              <a:defRPr sz="1800">
                <a:latin typeface="Calibri Light" panose="020F03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457200" lvl="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Click to edit Master text styles</a:t>
            </a:r>
          </a:p>
          <a:p>
            <a:pPr marL="457200" lvl="1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Second level</a:t>
            </a:r>
          </a:p>
          <a:p>
            <a:pPr marL="457200" lvl="2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Third level</a:t>
            </a:r>
          </a:p>
          <a:p>
            <a:pPr marL="457200" lvl="3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Fourth level</a:t>
            </a:r>
          </a:p>
          <a:p>
            <a:pPr marL="457200" lvl="4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0114" y="66675"/>
            <a:ext cx="1723219" cy="342917"/>
            <a:chOff x="147739" y="66675"/>
            <a:chExt cx="1723219" cy="342917"/>
          </a:xfrm>
        </p:grpSpPr>
        <p:pic>
          <p:nvPicPr>
            <p:cNvPr id="9" name="Picture 8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8" t="21895" r="6918" b="53935"/>
            <a:stretch/>
          </p:blipFill>
          <p:spPr>
            <a:xfrm>
              <a:off x="1211055" y="76852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-1" r="9179" b="75831"/>
            <a:stretch/>
          </p:blipFill>
          <p:spPr>
            <a:xfrm>
              <a:off x="600304" y="66675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2" descr="C:\Users\m127287\Desktop\MC_stack_wht.pn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52"/>
            <a:stretch/>
          </p:blipFill>
          <p:spPr bwMode="auto">
            <a:xfrm>
              <a:off x="147739" y="89552"/>
              <a:ext cx="55076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56350"/>
            <a:ext cx="533400" cy="365125"/>
          </a:xfrm>
        </p:spPr>
        <p:txBody>
          <a:bodyPr/>
          <a:lstStyle/>
          <a:p>
            <a:fld id="{6B50300C-2AEC-4A91-90B1-FDED3D9C311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497205"/>
            <a:ext cx="9144000" cy="731520"/>
          </a:xfrm>
          <a:gradFill flip="none" rotWithShape="1">
            <a:gsLst>
              <a:gs pos="0">
                <a:srgbClr val="0A597C">
                  <a:alpha val="90000"/>
                </a:srgbClr>
              </a:gs>
              <a:gs pos="80000">
                <a:srgbClr val="0A597C">
                  <a:alpha val="30000"/>
                </a:srgbClr>
              </a:gs>
              <a:gs pos="50000">
                <a:srgbClr val="0A597C">
                  <a:alpha val="50000"/>
                </a:srgbClr>
              </a:gs>
              <a:gs pos="100000">
                <a:srgbClr val="0A597C">
                  <a:alpha val="0"/>
                </a:srgbClr>
              </a:gs>
            </a:gsLst>
            <a:lin ang="0" scaled="1"/>
            <a:tileRect/>
          </a:gradFill>
        </p:spPr>
        <p:txBody>
          <a:bodyPr wrap="square" lIns="182880">
            <a:normAutofit/>
          </a:bodyPr>
          <a:lstStyle>
            <a:lvl1pPr algn="l">
              <a:defRPr sz="4000">
                <a:latin typeface="Calibri Light" panose="020F0302020204030204" pitchFamily="34" charset="0"/>
                <a:ea typeface="Lantinghei SC Extralight" panose="02000000000000000000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4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342900" indent="-342900">
              <a:defRPr lang="en-US" sz="2400" kern="1200" dirty="0" smtClean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 sz="2000">
                <a:latin typeface="Calibri Light" panose="020F0302020204030204" pitchFamily="34" charset="0"/>
              </a:defRPr>
            </a:lvl2pPr>
            <a:lvl3pPr>
              <a:defRPr sz="18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457200" lvl="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Click to edit Master text styles</a:t>
            </a:r>
          </a:p>
          <a:p>
            <a:pPr marL="457200" lvl="1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Second level</a:t>
            </a:r>
          </a:p>
          <a:p>
            <a:pPr marL="457200" lvl="2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Third level</a:t>
            </a:r>
          </a:p>
          <a:p>
            <a:pPr marL="457200" lvl="3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Fourth level</a:t>
            </a:r>
          </a:p>
          <a:p>
            <a:pPr marL="457200" lvl="4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342900" indent="-342900">
              <a:defRPr lang="en-US" sz="2400" kern="1200" dirty="0" smtClean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 sz="2000">
                <a:latin typeface="Calibri Light" panose="020F0302020204030204" pitchFamily="34" charset="0"/>
              </a:defRPr>
            </a:lvl2pPr>
            <a:lvl3pPr>
              <a:defRPr sz="18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457200" lvl="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Click to edit Master text styles</a:t>
            </a:r>
          </a:p>
          <a:p>
            <a:pPr marL="457200" lvl="1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Second level</a:t>
            </a:r>
          </a:p>
          <a:p>
            <a:pPr marL="457200" lvl="2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Third level</a:t>
            </a:r>
          </a:p>
          <a:p>
            <a:pPr marL="457200" lvl="3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Fourth level</a:t>
            </a:r>
          </a:p>
          <a:p>
            <a:pPr marL="457200" lvl="4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80000"/>
              <a:buFont typeface="Lucida Grande"/>
              <a:buChar char="▸"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0114" y="66675"/>
            <a:ext cx="1723219" cy="342917"/>
            <a:chOff x="147739" y="66675"/>
            <a:chExt cx="1723219" cy="342917"/>
          </a:xfrm>
        </p:grpSpPr>
        <p:pic>
          <p:nvPicPr>
            <p:cNvPr id="11" name="Picture 10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8" t="21895" r="6918" b="53935"/>
            <a:stretch/>
          </p:blipFill>
          <p:spPr>
            <a:xfrm>
              <a:off x="1211055" y="76852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-1" r="9179" b="75831"/>
            <a:stretch/>
          </p:blipFill>
          <p:spPr>
            <a:xfrm>
              <a:off x="600304" y="66675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2" descr="C:\Users\m127287\Desktop\MC_stack_wht.pn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52"/>
            <a:stretch/>
          </p:blipFill>
          <p:spPr bwMode="auto">
            <a:xfrm>
              <a:off x="147739" y="89552"/>
              <a:ext cx="55076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56350"/>
            <a:ext cx="533400" cy="365125"/>
          </a:xfrm>
        </p:spPr>
        <p:txBody>
          <a:bodyPr/>
          <a:lstStyle/>
          <a:p>
            <a:fld id="{6B50300C-2AEC-4A91-90B1-FDED3D9C311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497205"/>
            <a:ext cx="9144000" cy="731520"/>
          </a:xfrm>
          <a:gradFill flip="none" rotWithShape="1">
            <a:gsLst>
              <a:gs pos="0">
                <a:srgbClr val="0A597C">
                  <a:alpha val="90000"/>
                </a:srgbClr>
              </a:gs>
              <a:gs pos="80000">
                <a:srgbClr val="0A597C">
                  <a:alpha val="30000"/>
                </a:srgbClr>
              </a:gs>
              <a:gs pos="50000">
                <a:srgbClr val="0A597C">
                  <a:alpha val="50000"/>
                </a:srgbClr>
              </a:gs>
              <a:gs pos="100000">
                <a:srgbClr val="0A597C">
                  <a:alpha val="0"/>
                </a:srgbClr>
              </a:gs>
            </a:gsLst>
            <a:lin ang="0" scaled="1"/>
            <a:tileRect/>
          </a:gradFill>
        </p:spPr>
        <p:txBody>
          <a:bodyPr wrap="square" lIns="182880">
            <a:normAutofit/>
          </a:bodyPr>
          <a:lstStyle>
            <a:lvl1pPr algn="l">
              <a:defRPr sz="4000">
                <a:latin typeface="Calibri Light" panose="020F0302020204030204" pitchFamily="34" charset="0"/>
                <a:ea typeface="Lantinghei SC Extralight" panose="02000000000000000000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8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0114" y="66675"/>
            <a:ext cx="1723219" cy="342917"/>
            <a:chOff x="147739" y="66675"/>
            <a:chExt cx="1723219" cy="342917"/>
          </a:xfrm>
        </p:grpSpPr>
        <p:pic>
          <p:nvPicPr>
            <p:cNvPr id="9" name="Picture 8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8" t="21895" r="6918" b="53935"/>
            <a:stretch/>
          </p:blipFill>
          <p:spPr>
            <a:xfrm>
              <a:off x="1211055" y="76852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Untitled.png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121" r="100000">
                          <a14:foregroundMark x1="66124" y1="14182" x2="66124" y2="14182"/>
                          <a14:foregroundMark x1="57980" y1="16727" x2="57980" y2="16727"/>
                          <a14:foregroundMark x1="47557" y1="10182" x2="47557" y2="10182"/>
                          <a14:foregroundMark x1="24430" y1="12000" x2="24430" y2="12000"/>
                          <a14:foregroundMark x1="15309" y1="37091" x2="15309" y2="37091"/>
                          <a14:foregroundMark x1="30945" y1="29818" x2="30945" y2="29818"/>
                          <a14:foregroundMark x1="43322" y1="30545" x2="43322" y2="30545"/>
                          <a14:foregroundMark x1="53420" y1="28727" x2="53420" y2="28727"/>
                          <a14:foregroundMark x1="69381" y1="28364" x2="69381" y2="28364"/>
                          <a14:foregroundMark x1="75244" y1="34909" x2="75244" y2="34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" t="-1" r="9179" b="75831"/>
            <a:stretch/>
          </p:blipFill>
          <p:spPr>
            <a:xfrm>
              <a:off x="600304" y="66675"/>
              <a:ext cx="659903" cy="17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2" descr="C:\Users\m127287\Desktop\MC_stack_wht.png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52"/>
            <a:stretch/>
          </p:blipFill>
          <p:spPr bwMode="auto">
            <a:xfrm>
              <a:off x="147739" y="89552"/>
              <a:ext cx="55076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56350"/>
            <a:ext cx="533400" cy="365125"/>
          </a:xfrm>
        </p:spPr>
        <p:txBody>
          <a:bodyPr/>
          <a:lstStyle/>
          <a:p>
            <a:fld id="{6B50300C-2AEC-4A91-90B1-FDED3D9C31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2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56350"/>
            <a:ext cx="533400" cy="365125"/>
          </a:xfrm>
        </p:spPr>
        <p:txBody>
          <a:bodyPr/>
          <a:lstStyle/>
          <a:p>
            <a:fld id="{6B50300C-2AEC-4A91-90B1-FDED3D9C31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1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88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58E7E-720A-4FBE-9358-B048E9F524B6}" type="datetimeFigureOut">
              <a:rPr lang="en-US" smtClean="0"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0300C-2AEC-4A91-90B1-FDED3D9C31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yo.edu/ctcic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Benefits of the low doses of radiation delivered in medical imaging</a:t>
            </a:r>
            <a:endParaRPr lang="en-US" dirty="0"/>
          </a:p>
        </p:txBody>
      </p:sp>
      <p:sp>
        <p:nvSpPr>
          <p:cNvPr id="8194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Cynthia H. McCollough, PhD, DABR, FAAPM, FACR, FAIMBE</a:t>
            </a:r>
          </a:p>
          <a:p>
            <a:r>
              <a:rPr lang="en-US"/>
              <a:t>Professor of Medical Physics and Biomedical Engineering </a:t>
            </a:r>
          </a:p>
          <a:p>
            <a:r>
              <a:rPr lang="en-US"/>
              <a:t>Director, CT Clinical Innovation Center</a:t>
            </a:r>
          </a:p>
          <a:p>
            <a:r>
              <a:rPr lang="en-US"/>
              <a:t>Mayo Clinic, Rochester,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5394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all actions have consequences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7816" y="2779693"/>
            <a:ext cx="5421009" cy="4008942"/>
            <a:chOff x="417816" y="2779693"/>
            <a:chExt cx="5421009" cy="4008942"/>
          </a:xfrm>
        </p:grpSpPr>
        <p:pic>
          <p:nvPicPr>
            <p:cNvPr id="9114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016" y="5562600"/>
              <a:ext cx="2209800" cy="1226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704850" y="3505200"/>
              <a:ext cx="5133975" cy="2257425"/>
              <a:chOff x="704850" y="3505200"/>
              <a:chExt cx="5133975" cy="2257425"/>
            </a:xfrm>
          </p:grpSpPr>
          <p:pic>
            <p:nvPicPr>
              <p:cNvPr id="91143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5200" y="3505200"/>
                <a:ext cx="2333625" cy="1962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1144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850" y="4038600"/>
                <a:ext cx="2647950" cy="1724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417816" y="2779693"/>
              <a:ext cx="4572000" cy="9541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 algn="l">
                <a:buFont typeface="Arial"/>
                <a:buChar char="•"/>
              </a:pPr>
              <a:r>
                <a:rPr lang="en-US" sz="2800" dirty="0"/>
                <a:t>Delays in </a:t>
              </a:r>
              <a:br>
                <a:rPr lang="en-US" sz="2800" dirty="0"/>
              </a:br>
              <a:r>
                <a:rPr lang="en-US" sz="2800" dirty="0"/>
                <a:t>getting help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1600200"/>
            <a:ext cx="8486775" cy="1752600"/>
            <a:chOff x="381000" y="1600200"/>
            <a:chExt cx="8486775" cy="1752600"/>
          </a:xfrm>
        </p:grpSpPr>
        <p:grpSp>
          <p:nvGrpSpPr>
            <p:cNvPr id="4" name="Group 3"/>
            <p:cNvGrpSpPr/>
            <p:nvPr/>
          </p:nvGrpSpPr>
          <p:grpSpPr>
            <a:xfrm>
              <a:off x="3429000" y="1600200"/>
              <a:ext cx="5438775" cy="1752600"/>
              <a:chOff x="3429000" y="1600200"/>
              <a:chExt cx="5438775" cy="1752600"/>
            </a:xfrm>
          </p:grpSpPr>
          <p:pic>
            <p:nvPicPr>
              <p:cNvPr id="91139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9000" y="1609725"/>
                <a:ext cx="2619375" cy="1743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1140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8400" y="1600200"/>
                <a:ext cx="2619375" cy="1743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381000" y="1752600"/>
              <a:ext cx="290335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3200" dirty="0"/>
                <a:t>Inconvenience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0" y="3465493"/>
            <a:ext cx="4572000" cy="3316307"/>
            <a:chOff x="5334000" y="3465493"/>
            <a:chExt cx="4572000" cy="3316307"/>
          </a:xfrm>
        </p:grpSpPr>
        <p:pic>
          <p:nvPicPr>
            <p:cNvPr id="9114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478726"/>
              <a:ext cx="3077559" cy="2303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334000" y="3465493"/>
              <a:ext cx="4572000" cy="9541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Life </a:t>
              </a:r>
              <a:br>
                <a:rPr lang="en-US" sz="2800" dirty="0">
                  <a:solidFill>
                    <a:schemeClr val="accent1"/>
                  </a:solidFill>
                </a:rPr>
              </a:br>
              <a:r>
                <a:rPr lang="en-US" sz="2800" dirty="0">
                  <a:solidFill>
                    <a:schemeClr val="accent1"/>
                  </a:solidFill>
                </a:rPr>
                <a:t>threatening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08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3" descr="USATodayNew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152400"/>
            <a:ext cx="53816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5" descr="NY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219200"/>
            <a:ext cx="58959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Line 18"/>
          <p:cNvSpPr>
            <a:spLocks noChangeShapeType="1"/>
          </p:cNvSpPr>
          <p:nvPr/>
        </p:nvSpPr>
        <p:spPr bwMode="auto">
          <a:xfrm>
            <a:off x="762000" y="2590800"/>
            <a:ext cx="2590800" cy="0"/>
          </a:xfrm>
          <a:prstGeom prst="line">
            <a:avLst/>
          </a:prstGeom>
          <a:noFill/>
          <a:ln w="19050">
            <a:solidFill>
              <a:srgbClr val="58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7" name="Line 26"/>
          <p:cNvSpPr>
            <a:spLocks noChangeShapeType="1"/>
          </p:cNvSpPr>
          <p:nvPr/>
        </p:nvSpPr>
        <p:spPr bwMode="auto">
          <a:xfrm>
            <a:off x="6662738" y="3167063"/>
            <a:ext cx="1306512" cy="0"/>
          </a:xfrm>
          <a:prstGeom prst="line">
            <a:avLst/>
          </a:prstGeom>
          <a:noFill/>
          <a:ln w="19050">
            <a:solidFill>
              <a:srgbClr val="58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8" name="Picture 29" descr="Cedars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2001838"/>
            <a:ext cx="6789738" cy="188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9" name="Picture 31" descr="Cedars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19600" y="2514600"/>
            <a:ext cx="3554413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0" name="Picture 4" descr="NewsInferno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90800" y="3124200"/>
            <a:ext cx="5715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1" name="Picture 30" descr="Cedars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3400" y="3581400"/>
            <a:ext cx="5713413" cy="2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2" name="Picture 17" descr="NewScientist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" y="4808538"/>
            <a:ext cx="37147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3" name="Picture 32" descr="Cedars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352800" y="4114800"/>
            <a:ext cx="5562600" cy="165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4" name="Picture 10" descr="AP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76600" y="6096000"/>
            <a:ext cx="5257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5" name="Picture 12" descr="CNN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33800" y="5334000"/>
            <a:ext cx="3152775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637344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49069"/>
            <a:ext cx="8534400" cy="5423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135469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National Council on Radiation Protection. IONIZING RADIATION EXPOSURE OF THE POPULATION OF THE UNITED STATES in 2006, Report 16. (2009)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101836"/>
            <a:ext cx="435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Exponential growth in CT imaging</a:t>
            </a:r>
          </a:p>
        </p:txBody>
      </p:sp>
    </p:spTree>
    <p:extLst>
      <p:ext uri="{BB962C8B-B14F-4D97-AF65-F5344CB8AC3E}">
        <p14:creationId xmlns:p14="http://schemas.microsoft.com/office/powerpoint/2010/main" val="11845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such exponential growth?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Because the benefit far exceeds the risk</a:t>
            </a:r>
          </a:p>
          <a:p>
            <a:pPr lvl="1"/>
            <a:r>
              <a:rPr lang="en-US"/>
              <a:t>Whether risk is real or imaginary</a:t>
            </a:r>
          </a:p>
          <a:p>
            <a:pPr lvl="1"/>
            <a:r>
              <a:rPr lang="en-US"/>
              <a:t>Regardless of alarmist media stories</a:t>
            </a:r>
          </a:p>
          <a:p>
            <a:pPr lvl="1"/>
            <a:r>
              <a:rPr lang="en-US"/>
              <a:t>Physicians and patients consider the health benefits derived from the fast, readily available, definitive medical imaging that CT provides for so many conditions/indications/diagnoses to be of sufficient value to continue using CT at every increasing rates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what about public health?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10600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there is even the slightest risk that CT will cause cancer, and a hundred million Americans are getting CT exams, thousands of  Americans may die from </a:t>
            </a:r>
            <a:br>
              <a:rPr lang="en-US" dirty="0"/>
            </a:br>
            <a:r>
              <a:rPr lang="en-US" dirty="0"/>
              <a:t>CT induced cancer!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Message to physicians and patients: </a:t>
            </a:r>
            <a:r>
              <a:rPr lang="en-US" dirty="0">
                <a:solidFill>
                  <a:schemeClr val="accent2"/>
                </a:solidFill>
              </a:rPr>
              <a:t>reduce use of 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A8E81-02F1-0F47-B077-0ACC5E2E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07" y="4592318"/>
            <a:ext cx="4898793" cy="12750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3"/>
          <a:srcRect b="30644"/>
          <a:stretch/>
        </p:blipFill>
        <p:spPr bwMode="auto">
          <a:xfrm>
            <a:off x="182537" y="3796869"/>
            <a:ext cx="4648200" cy="120227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00FBF8-0B97-7240-967F-1088ACA6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122" y="3032443"/>
            <a:ext cx="4399430" cy="115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all actions have consequences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Think about your family’s medical care</a:t>
            </a:r>
          </a:p>
          <a:p>
            <a:r>
              <a:rPr lang="en-US" dirty="0"/>
              <a:t>Imagine a severe power outage, fire, flood or hurricane</a:t>
            </a:r>
          </a:p>
          <a:p>
            <a:r>
              <a:rPr lang="en-US" dirty="0"/>
              <a:t>Hospital CT scanners – all of them – down for weeks/months</a:t>
            </a:r>
          </a:p>
          <a:p>
            <a:pPr lvl="1"/>
            <a:r>
              <a:rPr lang="en-US" dirty="0"/>
              <a:t>Emergency department</a:t>
            </a:r>
          </a:p>
          <a:p>
            <a:pPr lvl="1"/>
            <a:r>
              <a:rPr lang="en-US" dirty="0"/>
              <a:t>Hospital scanners</a:t>
            </a:r>
          </a:p>
          <a:p>
            <a:pPr lvl="1"/>
            <a:r>
              <a:rPr lang="en-US" dirty="0"/>
              <a:t>Outpatient scanners</a:t>
            </a:r>
          </a:p>
          <a:p>
            <a:r>
              <a:rPr lang="en-US" dirty="0"/>
              <a:t>How would doctors care for injured patients</a:t>
            </a:r>
          </a:p>
          <a:p>
            <a:pPr lvl="1"/>
            <a:r>
              <a:rPr lang="en-US" dirty="0"/>
              <a:t>Trauma</a:t>
            </a:r>
          </a:p>
          <a:p>
            <a:pPr lvl="1"/>
            <a:r>
              <a:rPr lang="en-US" dirty="0"/>
              <a:t>ICU, surgical complications, surgical planning</a:t>
            </a:r>
          </a:p>
          <a:p>
            <a:pPr lvl="1"/>
            <a:r>
              <a:rPr lang="en-US" dirty="0"/>
              <a:t>Oncology treatment planning and surveillance</a:t>
            </a:r>
          </a:p>
        </p:txBody>
      </p:sp>
    </p:spTree>
    <p:extLst>
      <p:ext uri="{BB962C8B-B14F-4D97-AF65-F5344CB8AC3E}">
        <p14:creationId xmlns:p14="http://schemas.microsoft.com/office/powerpoint/2010/main" val="41064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consequences of lack of 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Inconvenience</a:t>
            </a:r>
          </a:p>
          <a:p>
            <a:pPr lvl="1"/>
            <a:r>
              <a:rPr lang="en-US" dirty="0"/>
              <a:t>Reschedule exams (outpatient)</a:t>
            </a:r>
          </a:p>
          <a:p>
            <a:pPr lvl="1"/>
            <a:r>
              <a:rPr lang="en-US" dirty="0"/>
              <a:t>Transport patients to another location (inpatient/ED)</a:t>
            </a:r>
          </a:p>
          <a:p>
            <a:pPr lvl="1"/>
            <a:r>
              <a:rPr lang="en-US" dirty="0"/>
              <a:t>Bring in a mobile scanner and transport patients outside</a:t>
            </a:r>
          </a:p>
          <a:p>
            <a:pPr lvl="1"/>
            <a:r>
              <a:rPr lang="en-US" dirty="0"/>
              <a:t>Staff your MR units 24/7 (still wouldn’t work)</a:t>
            </a:r>
          </a:p>
          <a:p>
            <a:r>
              <a:rPr lang="en-US" sz="3200" dirty="0"/>
              <a:t>Delays in providing care</a:t>
            </a:r>
          </a:p>
          <a:p>
            <a:pPr lvl="1"/>
            <a:r>
              <a:rPr lang="en-US" dirty="0"/>
              <a:t>Try radiography/</a:t>
            </a:r>
            <a:r>
              <a:rPr lang="en-US" dirty="0" err="1"/>
              <a:t>fluoro</a:t>
            </a:r>
            <a:r>
              <a:rPr lang="en-US" dirty="0"/>
              <a:t>/ultrasound first</a:t>
            </a:r>
          </a:p>
          <a:p>
            <a:pPr lvl="1"/>
            <a:r>
              <a:rPr lang="en-US" dirty="0"/>
              <a:t>Stroke patient: Time is brain!</a:t>
            </a:r>
          </a:p>
          <a:p>
            <a:r>
              <a:rPr lang="en-US" sz="3200" dirty="0"/>
              <a:t>Life threatening</a:t>
            </a:r>
          </a:p>
        </p:txBody>
      </p:sp>
    </p:spTree>
    <p:extLst>
      <p:ext uri="{BB962C8B-B14F-4D97-AF65-F5344CB8AC3E}">
        <p14:creationId xmlns:p14="http://schemas.microsoft.com/office/powerpoint/2010/main" val="15446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who motivates me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600200"/>
            <a:ext cx="87630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Bryan Salinas fell 5 feet out a window</a:t>
            </a:r>
          </a:p>
          <a:p>
            <a:pPr lvl="1"/>
            <a:r>
              <a:rPr lang="en-US" dirty="0"/>
              <a:t>No one witnessed the fall</a:t>
            </a:r>
          </a:p>
          <a:p>
            <a:pPr lvl="1"/>
            <a:r>
              <a:rPr lang="en-US" dirty="0"/>
              <a:t>No one knew if he lost consciousness</a:t>
            </a:r>
          </a:p>
          <a:p>
            <a:r>
              <a:rPr lang="en-US" dirty="0"/>
              <a:t>Brought to ER: pale, crying and vomiting</a:t>
            </a:r>
          </a:p>
          <a:p>
            <a:r>
              <a:rPr lang="en-US" dirty="0"/>
              <a:t>According to the American Academy of Pediatrics, CT scans are typically only performed when a child loses consciousness after hitting their head </a:t>
            </a:r>
          </a:p>
          <a:p>
            <a:pPr lvl="1"/>
            <a:r>
              <a:rPr lang="en-US" dirty="0"/>
              <a:t>“A CT scan exposes a child to radiation equal to 300 </a:t>
            </a:r>
            <a:br>
              <a:rPr lang="en-US" dirty="0"/>
            </a:br>
            <a:r>
              <a:rPr lang="en-US" dirty="0"/>
              <a:t>X-rays, and can require sedation, which is risky” </a:t>
            </a:r>
          </a:p>
          <a:p>
            <a:pPr lvl="1"/>
            <a:r>
              <a:rPr lang="en-US" dirty="0"/>
              <a:t>2012: about a decade into the childhood cancer from CT scare</a:t>
            </a:r>
          </a:p>
          <a:p>
            <a:r>
              <a:rPr lang="en-US" dirty="0"/>
              <a:t>Doctor discharged child after only a physical exam</a:t>
            </a:r>
          </a:p>
          <a:p>
            <a:r>
              <a:rPr lang="en-US" dirty="0"/>
              <a:t>Bryan died hours later from a subdural hematoma</a:t>
            </a:r>
          </a:p>
          <a:p>
            <a:endParaRPr lang="en-US" dirty="0"/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2" r="31143" b="34762"/>
          <a:stretch/>
        </p:blipFill>
        <p:spPr bwMode="auto">
          <a:xfrm>
            <a:off x="6705600" y="1481746"/>
            <a:ext cx="1915886" cy="174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1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FE3FB-BEE8-3246-B768-72DF0B14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Bryan is not alone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089D15-BDBF-464F-8CCB-659227468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00" r="60843" b="9200"/>
          <a:stretch/>
        </p:blipFill>
        <p:spPr>
          <a:xfrm>
            <a:off x="558800" y="1676400"/>
            <a:ext cx="1651000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44F777-84B0-EA45-BB13-B6B9E604040C}"/>
              </a:ext>
            </a:extLst>
          </p:cNvPr>
          <p:cNvSpPr/>
          <p:nvPr/>
        </p:nvSpPr>
        <p:spPr>
          <a:xfrm>
            <a:off x="152400" y="4724400"/>
            <a:ext cx="2694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13 year old Molly </a:t>
            </a:r>
            <a:r>
              <a:rPr lang="en-US" dirty="0" err="1"/>
              <a:t>Banzhoff</a:t>
            </a:r>
            <a:endParaRPr lang="en-US" dirty="0"/>
          </a:p>
          <a:p>
            <a:pPr algn="ctr"/>
            <a:r>
              <a:rPr lang="en-US" dirty="0"/>
              <a:t>Brain tumor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B8EBF-B760-A544-93AB-9182F474B66E}"/>
              </a:ext>
            </a:extLst>
          </p:cNvPr>
          <p:cNvSpPr/>
          <p:nvPr/>
        </p:nvSpPr>
        <p:spPr>
          <a:xfrm>
            <a:off x="6038743" y="4876800"/>
            <a:ext cx="25414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69 year old Sandra Wood</a:t>
            </a:r>
          </a:p>
          <a:p>
            <a:pPr algn="ctr"/>
            <a:r>
              <a:rPr lang="en-US" dirty="0"/>
              <a:t>Bowel obstruction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FB83D-C673-3147-9BBF-76F67DD87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1" t="-511" r="27948"/>
          <a:stretch/>
        </p:blipFill>
        <p:spPr>
          <a:xfrm>
            <a:off x="6345324" y="2049336"/>
            <a:ext cx="1928305" cy="2482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FEFA2A-6306-D44F-BBC2-21C0148C6828}"/>
              </a:ext>
            </a:extLst>
          </p:cNvPr>
          <p:cNvSpPr/>
          <p:nvPr/>
        </p:nvSpPr>
        <p:spPr>
          <a:xfrm>
            <a:off x="4800600" y="5860272"/>
            <a:ext cx="1797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Warren Bates, 45</a:t>
            </a:r>
          </a:p>
          <a:p>
            <a:pPr algn="ctr"/>
            <a:r>
              <a:rPr lang="en-US" dirty="0"/>
              <a:t>Head injury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9FD12D-6155-B64D-8FAB-3AE4CDB0A06F}"/>
              </a:ext>
            </a:extLst>
          </p:cNvPr>
          <p:cNvSpPr/>
          <p:nvPr/>
        </p:nvSpPr>
        <p:spPr>
          <a:xfrm>
            <a:off x="1525156" y="5834872"/>
            <a:ext cx="2538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Lynn Rees, 56</a:t>
            </a:r>
          </a:p>
          <a:p>
            <a:pPr algn="ctr"/>
            <a:r>
              <a:rPr lang="en-US" dirty="0"/>
              <a:t>Delayed cancer diagnosis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7F7E77-69E3-D743-9073-B2C4FFF5A0D6}"/>
              </a:ext>
            </a:extLst>
          </p:cNvPr>
          <p:cNvSpPr/>
          <p:nvPr/>
        </p:nvSpPr>
        <p:spPr>
          <a:xfrm>
            <a:off x="3357072" y="3401917"/>
            <a:ext cx="1904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raphik"/>
              </a:rPr>
              <a:t>Laura Pincher 18</a:t>
            </a:r>
          </a:p>
          <a:p>
            <a:pPr algn="ctr"/>
            <a:r>
              <a:rPr lang="en-US" dirty="0">
                <a:latin typeface="graphik"/>
              </a:rPr>
              <a:t>Pulmonary emboli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A7FF36-F409-0642-9DDA-CDBA8237E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247" y="1384980"/>
            <a:ext cx="2165350" cy="19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987" name="Rectangle 3"/>
          <p:cNvSpPr>
            <a:spLocks noChangeArrowheads="1"/>
          </p:cNvSpPr>
          <p:nvPr/>
        </p:nvSpPr>
        <p:spPr bwMode="auto">
          <a:xfrm>
            <a:off x="762000" y="1371600"/>
            <a:ext cx="7572375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FFFFCC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rPr>
              <a:t>Arch Intern Med. 2009;169(22):2078-2086</a:t>
            </a:r>
          </a:p>
        </p:txBody>
      </p:sp>
      <p:pic>
        <p:nvPicPr>
          <p:cNvPr id="22179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990725"/>
            <a:ext cx="8205788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sp>
        <p:nvSpPr>
          <p:cNvPr id="2217992" name="Rectangle 8"/>
          <p:cNvSpPr>
            <a:spLocks noChangeArrowheads="1"/>
          </p:cNvSpPr>
          <p:nvPr/>
        </p:nvSpPr>
        <p:spPr bwMode="auto">
          <a:xfrm>
            <a:off x="341313" y="5556250"/>
            <a:ext cx="88026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i="1" dirty="0"/>
              <a:t>Authors calculate potential cancers using published radiation risk data. Conclude that </a:t>
            </a:r>
            <a:r>
              <a:rPr lang="en-US" sz="2000" i="1" dirty="0">
                <a:solidFill>
                  <a:srgbClr val="FF9933"/>
                </a:solidFill>
              </a:rPr>
              <a:t>29,000 future cancers </a:t>
            </a:r>
            <a:r>
              <a:rPr lang="en-US" sz="2000" i="1" u="sng" dirty="0"/>
              <a:t>coul</a:t>
            </a:r>
            <a:r>
              <a:rPr lang="en-US" sz="2000" i="1" dirty="0"/>
              <a:t>d be related to CT scans performed in the U.S. in 2007 (</a:t>
            </a:r>
            <a:r>
              <a:rPr lang="en-US" sz="2000" i="1" dirty="0">
                <a:solidFill>
                  <a:srgbClr val="7FCCE5"/>
                </a:solidFill>
              </a:rPr>
              <a:t>&gt;70 million</a:t>
            </a:r>
            <a:r>
              <a:rPr lang="en-US" sz="2000" i="1" dirty="0"/>
              <a:t>)… and </a:t>
            </a:r>
            <a:r>
              <a:rPr lang="en-US" sz="2000" i="1" u="sng" dirty="0"/>
              <a:t>coul</a:t>
            </a:r>
            <a:r>
              <a:rPr lang="en-US" sz="2000" i="1" dirty="0"/>
              <a:t>d translate into about </a:t>
            </a:r>
            <a:r>
              <a:rPr lang="en-US" sz="2000" i="1" dirty="0">
                <a:solidFill>
                  <a:srgbClr val="FF9933"/>
                </a:solidFill>
              </a:rPr>
              <a:t>14,500 cancer deaths</a:t>
            </a:r>
            <a:r>
              <a:rPr lang="en-US" sz="2000" i="1" dirty="0"/>
              <a:t>.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14800" y="2051050"/>
            <a:ext cx="3505200" cy="609600"/>
          </a:xfrm>
          <a:prstGeom prst="rect">
            <a:avLst/>
          </a:prstGeom>
          <a:noFill/>
          <a:ln w="57150">
            <a:solidFill>
              <a:srgbClr val="FF99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5D31F7-0A55-4A41-93BD-4A757D78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risk of a CT scan?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270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7992" grpId="0" build="p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ChangeArrowheads="1"/>
          </p:cNvSpPr>
          <p:nvPr/>
        </p:nvSpPr>
        <p:spPr bwMode="auto">
          <a:xfrm>
            <a:off x="481013" y="1481138"/>
            <a:ext cx="8151812" cy="4516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>
            <a:lvl1pPr marL="342900" indent="-342900">
              <a:tabLst>
                <a:tab pos="3652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tabLst>
                <a:tab pos="3652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tabLst>
                <a:tab pos="3652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tabLst>
                <a:tab pos="3652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tabLst>
                <a:tab pos="3652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652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652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652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652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15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</a:pPr>
            <a:r>
              <a:rPr lang="en-US" altLang="en-US" sz="2800" u="sng">
                <a:solidFill>
                  <a:srgbClr val="FFF5E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Research Support:</a:t>
            </a:r>
          </a:p>
          <a:p>
            <a:pPr>
              <a:spcBef>
                <a:spcPct val="15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</a:pPr>
            <a:endParaRPr lang="en-US" altLang="en-US" sz="2800" u="sng">
              <a:solidFill>
                <a:srgbClr val="FFF5E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15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</a:pPr>
            <a:endParaRPr lang="en-US" altLang="en-US" sz="2800" u="sng">
              <a:solidFill>
                <a:srgbClr val="FFF5E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15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</a:pPr>
            <a:endParaRPr lang="en-US" altLang="en-US" sz="2800" u="sng">
              <a:solidFill>
                <a:srgbClr val="FFF5E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15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</a:pPr>
            <a:endParaRPr lang="en-US" altLang="en-US" sz="2800" u="sng">
              <a:solidFill>
                <a:srgbClr val="FFF5E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15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</a:pPr>
            <a:endParaRPr lang="en-US" altLang="en-US" sz="3200" u="sng">
              <a:solidFill>
                <a:srgbClr val="FFF5E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15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</a:pPr>
            <a:endParaRPr lang="en-US" altLang="en-US" sz="1200" u="sng">
              <a:solidFill>
                <a:srgbClr val="FFF5E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15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</a:pPr>
            <a:endParaRPr lang="en-US" altLang="en-US" u="sng">
              <a:solidFill>
                <a:srgbClr val="FFF5E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15000"/>
              </a:spcBef>
              <a:buClr>
                <a:schemeClr val="tx2"/>
              </a:buClr>
              <a:buSzPct val="100000"/>
              <a:buFont typeface="Arial Narrow" pitchFamily="34" charset="0"/>
              <a:buNone/>
            </a:pPr>
            <a:r>
              <a:rPr lang="en-US" altLang="en-US" sz="2800" u="sng">
                <a:solidFill>
                  <a:srgbClr val="FFF5E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Off Label Usage</a:t>
            </a:r>
            <a:endParaRPr lang="en-US" altLang="en-US" sz="2800">
              <a:solidFill>
                <a:srgbClr val="FFF5E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15000"/>
              </a:spcBef>
              <a:buClr>
                <a:schemeClr val="tx2"/>
              </a:buClr>
              <a:buSzPct val="100000"/>
              <a:buFont typeface="Arial Narrow" pitchFamily="34" charset="0"/>
              <a:buNone/>
            </a:pPr>
            <a:r>
              <a:rPr lang="en-US" altLang="en-US" sz="2800">
                <a:solidFill>
                  <a:srgbClr val="FFF5E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None</a:t>
            </a:r>
          </a:p>
        </p:txBody>
      </p:sp>
      <p:sp>
        <p:nvSpPr>
          <p:cNvPr id="1126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DISCLOSURES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80398"/>
              </p:ext>
            </p:extLst>
          </p:nvPr>
        </p:nvGraphicFramePr>
        <p:xfrm>
          <a:off x="1295400" y="2286000"/>
          <a:ext cx="6691313" cy="337343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438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4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</a:rPr>
                        <a:t>NIH</a:t>
                      </a:r>
                    </a:p>
                  </a:txBody>
                  <a:tcPr marL="91439" marR="91439" marT="45717" marB="4571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</a:rPr>
                        <a:t>                    Other</a:t>
                      </a:r>
                    </a:p>
                  </a:txBody>
                  <a:tcPr marL="91439" marR="91439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66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EB 017095</a:t>
                      </a:r>
                    </a:p>
                  </a:txBody>
                  <a:tcPr marL="91439" marR="91439" marT="45717" marB="4571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Siemens Healthcare</a:t>
                      </a:r>
                    </a:p>
                  </a:txBody>
                  <a:tcPr marL="91439" marR="91439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66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EB 017185</a:t>
                      </a:r>
                    </a:p>
                  </a:txBody>
                  <a:tcPr marL="91439" marR="91439" marT="45717" marB="4571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Mayo Center for Individualized Medicine Award</a:t>
                      </a:r>
                    </a:p>
                  </a:txBody>
                  <a:tcPr marL="91439" marR="91439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66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EB 016966</a:t>
                      </a:r>
                    </a:p>
                  </a:txBody>
                  <a:tcPr marL="91439" marR="91439" marT="45717" marB="4571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91439" marR="91439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6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DK 100227</a:t>
                      </a:r>
                    </a:p>
                  </a:txBody>
                  <a:tcPr marL="91439" marR="91439" marT="45717" marB="4571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effectLst/>
                      </a:endParaRPr>
                    </a:p>
                  </a:txBody>
                  <a:tcPr marL="91439" marR="91439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66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HR</a:t>
                      </a:r>
                      <a:r>
                        <a:rPr lang="en-US" sz="1600" baseline="0" dirty="0">
                          <a:effectLst/>
                        </a:rPr>
                        <a:t> 046158</a:t>
                      </a:r>
                      <a:endParaRPr lang="en-US" sz="1600" dirty="0">
                        <a:effectLst/>
                      </a:endParaRPr>
                    </a:p>
                  </a:txBody>
                  <a:tcPr marL="91439" marR="91439" marT="45717" marB="4571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9" marR="91439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66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RR 018898</a:t>
                      </a:r>
                    </a:p>
                  </a:txBody>
                  <a:tcPr marL="91439" marR="91439" marT="45717" marB="4571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91439" marR="91439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28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 bwMode="auto">
          <a:xfrm rot="20564522">
            <a:off x="6797675" y="6491288"/>
            <a:ext cx="631825" cy="80962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itchFamily="-112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590800" y="533400"/>
            <a:ext cx="4876800" cy="60198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itchFamily="-112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graphicFrame>
        <p:nvGraphicFramePr>
          <p:cNvPr id="63491" name="Object 2"/>
          <p:cNvGraphicFramePr>
            <a:graphicFrameLocks noChangeAspect="1"/>
          </p:cNvGraphicFramePr>
          <p:nvPr/>
        </p:nvGraphicFramePr>
        <p:xfrm>
          <a:off x="1905000" y="685800"/>
          <a:ext cx="5018088" cy="599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3" name="Image" r:id="rId5" imgW="1066667" imgH="1274067" progId="">
                  <p:embed/>
                </p:oleObj>
              </mc:Choice>
              <mc:Fallback>
                <p:oleObj name="Image" r:id="rId5" imgW="1066667" imgH="1274067" progId="">
                  <p:embed/>
                  <p:pic>
                    <p:nvPicPr>
                      <p:cNvPr id="634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685800"/>
                        <a:ext cx="5018088" cy="599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Triangle 7"/>
          <p:cNvSpPr/>
          <p:nvPr/>
        </p:nvSpPr>
        <p:spPr bwMode="auto">
          <a:xfrm flipH="1">
            <a:off x="1905000" y="533400"/>
            <a:ext cx="685800" cy="152400"/>
          </a:xfrm>
          <a:prstGeom prst="rtTriangle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itchFamily="-112" charset="0"/>
              <a:ea typeface="ＭＳ Ｐゴシック" pitchFamily="31" charset="-128"/>
              <a:cs typeface="ＭＳ Ｐゴシック" pitchFamily="31" charset="-128"/>
            </a:endParaRPr>
          </a:p>
        </p:txBody>
      </p:sp>
      <p:grpSp>
        <p:nvGrpSpPr>
          <p:cNvPr id="63493" name="Group 9"/>
          <p:cNvGrpSpPr>
            <a:grpSpLocks/>
          </p:cNvGrpSpPr>
          <p:nvPr/>
        </p:nvGrpSpPr>
        <p:grpSpPr bwMode="auto">
          <a:xfrm>
            <a:off x="2057400" y="4854575"/>
            <a:ext cx="4929188" cy="1462088"/>
            <a:chOff x="2057400" y="4854714"/>
            <a:chExt cx="4929680" cy="1460783"/>
          </a:xfrm>
        </p:grpSpPr>
        <p:sp>
          <p:nvSpPr>
            <p:cNvPr id="63494" name="TextBox 5"/>
            <p:cNvSpPr txBox="1">
              <a:spLocks noChangeArrowheads="1"/>
            </p:cNvSpPr>
            <p:nvPr/>
          </p:nvSpPr>
          <p:spPr bwMode="auto">
            <a:xfrm>
              <a:off x="2280505" y="5638800"/>
              <a:ext cx="4188267" cy="676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8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400">
                  <a:solidFill>
                    <a:srgbClr val="FFFFFF"/>
                  </a:solidFill>
                </a:rPr>
                <a:t>http://www.nap.edu/openbook.php?isbn=030909156X</a:t>
              </a:r>
              <a:r>
                <a:rPr lang="en-US" sz="1400"/>
                <a:t> </a:t>
              </a:r>
            </a:p>
            <a:p>
              <a:r>
                <a:rPr lang="en-US"/>
                <a:t>(406 pages)</a:t>
              </a:r>
            </a:p>
          </p:txBody>
        </p:sp>
        <p:sp>
          <p:nvSpPr>
            <p:cNvPr id="63495" name="TextBox 6"/>
            <p:cNvSpPr txBox="1">
              <a:spLocks noChangeArrowheads="1"/>
            </p:cNvSpPr>
            <p:nvPr/>
          </p:nvSpPr>
          <p:spPr bwMode="auto">
            <a:xfrm>
              <a:off x="2057400" y="4854714"/>
              <a:ext cx="492968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2000"/>
                <a:t>BEIR = </a:t>
              </a:r>
              <a:br>
                <a:rPr lang="en-US" sz="2000"/>
              </a:br>
              <a:r>
                <a:rPr lang="en-US" sz="2000"/>
                <a:t>Biological Effects of Ionizing Radiation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12139318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7" name="Object 2"/>
          <p:cNvGraphicFramePr>
            <a:graphicFrameLocks noChangeAspect="1"/>
          </p:cNvGraphicFramePr>
          <p:nvPr/>
        </p:nvGraphicFramePr>
        <p:xfrm>
          <a:off x="230188" y="1154113"/>
          <a:ext cx="8761412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7" name="Image" r:id="rId5" imgW="2286005" imgH="1368381" progId="">
                  <p:embed/>
                </p:oleObj>
              </mc:Choice>
              <mc:Fallback>
                <p:oleObj name="Image" r:id="rId5" imgW="2286005" imgH="1368381" progId="">
                  <p:embed/>
                  <p:pic>
                    <p:nvPicPr>
                      <p:cNvPr id="6553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1154113"/>
                        <a:ext cx="8761412" cy="524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57200" y="846138"/>
            <a:ext cx="8283575" cy="5270500"/>
            <a:chOff x="457200" y="846138"/>
            <a:chExt cx="8283575" cy="5270500"/>
          </a:xfrm>
        </p:grpSpPr>
        <p:sp>
          <p:nvSpPr>
            <p:cNvPr id="65539" name="Rectangle 3"/>
            <p:cNvSpPr>
              <a:spLocks noChangeArrowheads="1"/>
            </p:cNvSpPr>
            <p:nvPr/>
          </p:nvSpPr>
          <p:spPr bwMode="auto">
            <a:xfrm>
              <a:off x="4919663" y="1885950"/>
              <a:ext cx="463550" cy="3365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0" name="Text Box 4"/>
            <p:cNvSpPr txBox="1">
              <a:spLocks noChangeArrowheads="1"/>
            </p:cNvSpPr>
            <p:nvPr/>
          </p:nvSpPr>
          <p:spPr bwMode="auto">
            <a:xfrm>
              <a:off x="6356350" y="846138"/>
              <a:ext cx="2362200" cy="120015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rgbClr val="FF0000"/>
              </a:solidFill>
              <a:miter lim="800000"/>
              <a:headEnd/>
              <a:tailEnd type="none" w="lg" len="lg"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100,000 women </a:t>
              </a:r>
              <a:br>
                <a:rPr lang="en-US">
                  <a:solidFill>
                    <a:schemeClr val="bg1"/>
                  </a:solidFill>
                </a:rPr>
              </a:br>
              <a:r>
                <a:rPr lang="en-US">
                  <a:solidFill>
                    <a:schemeClr val="bg1"/>
                  </a:solidFill>
                </a:rPr>
                <a:t>aged 30</a:t>
              </a:r>
            </a:p>
          </p:txBody>
        </p:sp>
        <p:sp>
          <p:nvSpPr>
            <p:cNvPr id="65541" name="Line 6"/>
            <p:cNvSpPr>
              <a:spLocks noChangeShapeType="1"/>
            </p:cNvSpPr>
            <p:nvPr/>
          </p:nvSpPr>
          <p:spPr bwMode="auto">
            <a:xfrm flipV="1">
              <a:off x="5373688" y="1219200"/>
              <a:ext cx="950912" cy="6651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2" name="Text Box 8"/>
            <p:cNvSpPr txBox="1">
              <a:spLocks noChangeArrowheads="1"/>
            </p:cNvSpPr>
            <p:nvPr/>
          </p:nvSpPr>
          <p:spPr bwMode="auto">
            <a:xfrm>
              <a:off x="6357938" y="2544763"/>
              <a:ext cx="2362200" cy="830262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rgbClr val="FF0000"/>
              </a:solidFill>
              <a:miter lim="800000"/>
              <a:headEnd/>
              <a:tailEnd type="none" w="lg" len="lg"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Single dose of 100 mSv</a:t>
              </a:r>
            </a:p>
          </p:txBody>
        </p:sp>
        <p:sp>
          <p:nvSpPr>
            <p:cNvPr id="65543" name="Rectangle 10"/>
            <p:cNvSpPr>
              <a:spLocks noChangeArrowheads="1"/>
            </p:cNvSpPr>
            <p:nvPr/>
          </p:nvSpPr>
          <p:spPr bwMode="auto">
            <a:xfrm>
              <a:off x="4933950" y="5780088"/>
              <a:ext cx="463550" cy="3365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4" name="Text Box 12"/>
            <p:cNvSpPr txBox="1">
              <a:spLocks noChangeArrowheads="1"/>
            </p:cNvSpPr>
            <p:nvPr/>
          </p:nvSpPr>
          <p:spPr bwMode="auto">
            <a:xfrm>
              <a:off x="6378575" y="4132263"/>
              <a:ext cx="2362200" cy="830262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rgbClr val="FF0000"/>
              </a:solidFill>
              <a:miter lim="800000"/>
              <a:headEnd/>
              <a:tailEnd type="none" w="lg" len="lg"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Incidence over their lifetime</a:t>
              </a:r>
            </a:p>
          </p:txBody>
        </p:sp>
        <p:sp>
          <p:nvSpPr>
            <p:cNvPr id="65545" name="Line 13"/>
            <p:cNvSpPr>
              <a:spLocks noChangeShapeType="1"/>
            </p:cNvSpPr>
            <p:nvPr/>
          </p:nvSpPr>
          <p:spPr bwMode="auto">
            <a:xfrm flipH="1">
              <a:off x="5443538" y="4953000"/>
              <a:ext cx="881062" cy="8350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46" name="Rectangle 3"/>
            <p:cNvSpPr>
              <a:spLocks noChangeArrowheads="1"/>
            </p:cNvSpPr>
            <p:nvPr/>
          </p:nvSpPr>
          <p:spPr bwMode="auto">
            <a:xfrm>
              <a:off x="457200" y="3962400"/>
              <a:ext cx="762000" cy="228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719400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B2D-6133-5444-8992-2F8097D3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 at this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EB1D1-3065-0641-B289-4661B961B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Magnitude of risk in low dose range</a:t>
            </a:r>
          </a:p>
          <a:p>
            <a:pPr lvl="1"/>
            <a:r>
              <a:rPr lang="en-US" dirty="0"/>
              <a:t>Shape of dose response curve</a:t>
            </a:r>
          </a:p>
          <a:p>
            <a:pPr lvl="2"/>
            <a:r>
              <a:rPr lang="en-US" dirty="0"/>
              <a:t>Linear or not</a:t>
            </a:r>
          </a:p>
          <a:p>
            <a:pPr lvl="2"/>
            <a:r>
              <a:rPr lang="en-US" dirty="0"/>
              <a:t>Threshold or not</a:t>
            </a:r>
          </a:p>
          <a:p>
            <a:pPr lvl="1"/>
            <a:r>
              <a:rPr lang="en-US" dirty="0"/>
              <a:t>Variability in risk estimates due to</a:t>
            </a:r>
          </a:p>
          <a:p>
            <a:pPr lvl="2"/>
            <a:r>
              <a:rPr lang="en-US" dirty="0"/>
              <a:t>Gender</a:t>
            </a:r>
          </a:p>
          <a:p>
            <a:pPr lvl="2"/>
            <a:r>
              <a:rPr lang="en-US" dirty="0"/>
              <a:t>Age</a:t>
            </a:r>
          </a:p>
          <a:p>
            <a:pPr lvl="2"/>
            <a:r>
              <a:rPr lang="en-US" dirty="0"/>
              <a:t>Organ / tissue type</a:t>
            </a:r>
          </a:p>
          <a:p>
            <a:pPr lvl="2"/>
            <a:r>
              <a:rPr lang="en-US" dirty="0"/>
              <a:t>Genetic predisposition</a:t>
            </a:r>
          </a:p>
          <a:p>
            <a:pPr lvl="2"/>
            <a:r>
              <a:rPr lang="en-US" dirty="0"/>
              <a:t>Environmental influences</a:t>
            </a:r>
          </a:p>
          <a:p>
            <a:r>
              <a:rPr lang="en-US" dirty="0"/>
              <a:t>Small </a:t>
            </a:r>
          </a:p>
          <a:p>
            <a:pPr lvl="1"/>
            <a:r>
              <a:rPr lang="en-US" dirty="0"/>
              <a:t>but likely non-zero</a:t>
            </a:r>
          </a:p>
          <a:p>
            <a:pPr lvl="1"/>
            <a:r>
              <a:rPr lang="en-US" dirty="0"/>
              <a:t>but likely beneficial</a:t>
            </a:r>
          </a:p>
          <a:p>
            <a:pPr lvl="1"/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not knowable with any certainty</a:t>
            </a:r>
          </a:p>
        </p:txBody>
      </p:sp>
    </p:spTree>
    <p:extLst>
      <p:ext uri="{BB962C8B-B14F-4D97-AF65-F5344CB8AC3E}">
        <p14:creationId xmlns:p14="http://schemas.microsoft.com/office/powerpoint/2010/main" val="284772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quantify benefits of 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Medical experience</a:t>
            </a:r>
          </a:p>
          <a:p>
            <a:pPr lvl="1"/>
            <a:r>
              <a:rPr lang="en-US" dirty="0"/>
              <a:t>Compelling cases that demonstrate lifesaving benefit</a:t>
            </a:r>
          </a:p>
        </p:txBody>
      </p:sp>
    </p:spTree>
    <p:extLst>
      <p:ext uri="{BB962C8B-B14F-4D97-AF65-F5344CB8AC3E}">
        <p14:creationId xmlns:p14="http://schemas.microsoft.com/office/powerpoint/2010/main" val="376573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100210201815"/>
          <p:cNvPicPr>
            <a:picLocks noChangeAspect="1" noChangeArrowheads="1"/>
          </p:cNvPicPr>
          <p:nvPr/>
        </p:nvPicPr>
        <p:blipFill>
          <a:blip r:embed="rId3"/>
          <a:srcRect l="16667" t="21428" r="16667" b="21428"/>
          <a:stretch>
            <a:fillRect/>
          </a:stretch>
        </p:blipFill>
        <p:spPr bwMode="auto">
          <a:xfrm>
            <a:off x="1020763" y="1116013"/>
            <a:ext cx="7050087" cy="528478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</p:pic>
      <p:sp>
        <p:nvSpPr>
          <p:cNvPr id="146435" name="Rectangle 2"/>
          <p:cNvSpPr>
            <a:spLocks noChangeArrowheads="1"/>
          </p:cNvSpPr>
          <p:nvPr/>
        </p:nvSpPr>
        <p:spPr bwMode="auto">
          <a:xfrm>
            <a:off x="5761512" y="6389213"/>
            <a:ext cx="33893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 dirty="0">
                <a:solidFill>
                  <a:srgbClr val="FFF2FA"/>
                </a:solidFill>
                <a:latin typeface="Times New Roman" pitchFamily="35" charset="0"/>
              </a:rPr>
              <a:t>Courtesy of Dr. Jim Brink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1D5D5F-74F2-BE4A-8059-A3A43F94F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6513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0" dirty="0">
                <a:solidFill>
                  <a:schemeClr val="accent2"/>
                </a:solidFill>
                <a:latin typeface="Times New Roman" pitchFamily="35" charset="0"/>
              </a:rPr>
              <a:t>Patient reports to ED with </a:t>
            </a:r>
            <a:r>
              <a:rPr lang="en-US" sz="2800" dirty="0">
                <a:solidFill>
                  <a:schemeClr val="accent2"/>
                </a:solidFill>
                <a:latin typeface="Times New Roman" pitchFamily="35" charset="0"/>
              </a:rPr>
              <a:t>c</a:t>
            </a:r>
            <a:r>
              <a:rPr lang="en-US" sz="2800" b="0" dirty="0">
                <a:solidFill>
                  <a:schemeClr val="accent2"/>
                </a:solidFill>
                <a:latin typeface="Times New Roman" pitchFamily="35" charset="0"/>
              </a:rPr>
              <a:t>hest pain</a:t>
            </a:r>
            <a:r>
              <a:rPr lang="en-US" sz="2800" dirty="0">
                <a:solidFill>
                  <a:schemeClr val="accent2"/>
                </a:solidFill>
                <a:latin typeface="Times New Roman" pitchFamily="35" charset="0"/>
              </a:rPr>
              <a:t> </a:t>
            </a:r>
            <a:r>
              <a:rPr lang="en-US" sz="2800" b="0" dirty="0">
                <a:solidFill>
                  <a:schemeClr val="accent2"/>
                </a:solidFill>
                <a:latin typeface="Times New Roman" pitchFamily="35" charset="0"/>
              </a:rPr>
              <a:t>and shortness of breath</a:t>
            </a:r>
          </a:p>
        </p:txBody>
      </p:sp>
    </p:spTree>
    <p:extLst>
      <p:ext uri="{BB962C8B-B14F-4D97-AF65-F5344CB8AC3E}">
        <p14:creationId xmlns:p14="http://schemas.microsoft.com/office/powerpoint/2010/main" val="639883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quantify benefits of 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reports</a:t>
            </a:r>
          </a:p>
          <a:p>
            <a:pPr lvl="1"/>
            <a:r>
              <a:rPr lang="en-US" dirty="0"/>
              <a:t>A compelling case that is published</a:t>
            </a:r>
          </a:p>
        </p:txBody>
      </p:sp>
    </p:spTree>
    <p:extLst>
      <p:ext uri="{BB962C8B-B14F-4D97-AF65-F5344CB8AC3E}">
        <p14:creationId xmlns:p14="http://schemas.microsoft.com/office/powerpoint/2010/main" val="39788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966788"/>
            <a:ext cx="472440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54525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4148" name="Straight Arrow Connector 2"/>
          <p:cNvCxnSpPr>
            <a:cxnSpLocks noChangeShapeType="1"/>
          </p:cNvCxnSpPr>
          <p:nvPr/>
        </p:nvCxnSpPr>
        <p:spPr bwMode="auto">
          <a:xfrm flipH="1">
            <a:off x="2971800" y="2382838"/>
            <a:ext cx="565150" cy="38100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arrow" w="med" len="med"/>
          </a:ln>
          <a:effectLst/>
        </p:spPr>
      </p:cxnSp>
      <p:sp>
        <p:nvSpPr>
          <p:cNvPr id="134149" name="TextBox 3"/>
          <p:cNvSpPr txBox="1">
            <a:spLocks noChangeArrowheads="1"/>
          </p:cNvSpPr>
          <p:nvPr/>
        </p:nvSpPr>
        <p:spPr bwMode="auto">
          <a:xfrm>
            <a:off x="3536950" y="1936750"/>
            <a:ext cx="8651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>
                <a:solidFill>
                  <a:srgbClr val="FFFFFF"/>
                </a:solidFill>
              </a:rPr>
              <a:t>Lytic</a:t>
            </a:r>
          </a:p>
          <a:p>
            <a:r>
              <a:rPr lang="en-US" sz="1800" b="0">
                <a:solidFill>
                  <a:srgbClr val="FFFFFF"/>
                </a:solidFill>
              </a:rPr>
              <a:t>Lesion</a:t>
            </a:r>
          </a:p>
        </p:txBody>
      </p:sp>
      <p:cxnSp>
        <p:nvCxnSpPr>
          <p:cNvPr id="134150" name="Straight Arrow Connector 8"/>
          <p:cNvCxnSpPr>
            <a:cxnSpLocks noChangeShapeType="1"/>
          </p:cNvCxnSpPr>
          <p:nvPr/>
        </p:nvCxnSpPr>
        <p:spPr bwMode="auto">
          <a:xfrm flipV="1">
            <a:off x="1828800" y="3005138"/>
            <a:ext cx="533400" cy="347662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arrow" w="med" len="med"/>
          </a:ln>
          <a:effectLst/>
        </p:spPr>
      </p:cxnSp>
      <p:sp>
        <p:nvSpPr>
          <p:cNvPr id="134151" name="Rectangle 1"/>
          <p:cNvSpPr>
            <a:spLocks noChangeArrowheads="1"/>
          </p:cNvSpPr>
          <p:nvPr/>
        </p:nvSpPr>
        <p:spPr bwMode="auto">
          <a:xfrm>
            <a:off x="5487585" y="6459538"/>
            <a:ext cx="36734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>
                <a:solidFill>
                  <a:srgbClr val="FFFFFF"/>
                </a:solidFill>
                <a:latin typeface="Times New Roman" pitchFamily="35" charset="0"/>
              </a:rPr>
              <a:t>Courtesy of Dr. Rajiv Gupta</a:t>
            </a:r>
          </a:p>
        </p:txBody>
      </p:sp>
      <p:sp>
        <p:nvSpPr>
          <p:cNvPr id="134152" name="Rectangle 4"/>
          <p:cNvSpPr>
            <a:spLocks noChangeArrowheads="1"/>
          </p:cNvSpPr>
          <p:nvPr/>
        </p:nvSpPr>
        <p:spPr bwMode="auto">
          <a:xfrm>
            <a:off x="0" y="36513"/>
            <a:ext cx="944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0" dirty="0">
                <a:solidFill>
                  <a:schemeClr val="accent2"/>
                </a:solidFill>
                <a:latin typeface="Times New Roman" pitchFamily="35" charset="0"/>
              </a:rPr>
              <a:t>Patient slipped on ice and reports neck and back pain</a:t>
            </a:r>
          </a:p>
        </p:txBody>
      </p:sp>
    </p:spTree>
    <p:extLst>
      <p:ext uri="{BB962C8B-B14F-4D97-AF65-F5344CB8AC3E}">
        <p14:creationId xmlns:p14="http://schemas.microsoft.com/office/powerpoint/2010/main" val="2956097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C:\Documents and Settings\TestUser\Desktop\Vert-erosion-in-C4-KRONBERG_1431376\7977484_20040103-MRI\95695612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7063" y="760413"/>
            <a:ext cx="5349875" cy="533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5171" name="Straight Arrow Connector 2"/>
          <p:cNvCxnSpPr>
            <a:cxnSpLocks noChangeShapeType="1"/>
          </p:cNvCxnSpPr>
          <p:nvPr/>
        </p:nvCxnSpPr>
        <p:spPr bwMode="auto">
          <a:xfrm flipV="1">
            <a:off x="3276600" y="3200400"/>
            <a:ext cx="685800" cy="228600"/>
          </a:xfrm>
          <a:prstGeom prst="straightConnector1">
            <a:avLst/>
          </a:prstGeom>
          <a:noFill/>
          <a:ln w="57150">
            <a:solidFill>
              <a:srgbClr val="FFFFFF"/>
            </a:solidFill>
            <a:round/>
            <a:headEnd type="none" w="sm" len="sm"/>
            <a:tailEnd type="arrow" w="med" len="med"/>
          </a:ln>
          <a:effectLst/>
        </p:spPr>
      </p:cxnSp>
      <p:sp>
        <p:nvSpPr>
          <p:cNvPr id="135172" name="Rectangle 3"/>
          <p:cNvSpPr>
            <a:spLocks noChangeArrowheads="1"/>
          </p:cNvSpPr>
          <p:nvPr/>
        </p:nvSpPr>
        <p:spPr bwMode="auto">
          <a:xfrm>
            <a:off x="5470525" y="6397625"/>
            <a:ext cx="36734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 dirty="0">
                <a:solidFill>
                  <a:srgbClr val="FFFFFF"/>
                </a:solidFill>
                <a:latin typeface="Times New Roman" pitchFamily="35" charset="0"/>
              </a:rPr>
              <a:t>Courtesy of Dr. Rajiv Gupta</a:t>
            </a:r>
          </a:p>
        </p:txBody>
      </p:sp>
      <p:sp>
        <p:nvSpPr>
          <p:cNvPr id="135173" name="Title 1"/>
          <p:cNvSpPr txBox="1">
            <a:spLocks/>
          </p:cNvSpPr>
          <p:nvPr/>
        </p:nvSpPr>
        <p:spPr bwMode="auto">
          <a:xfrm>
            <a:off x="17463" y="6149975"/>
            <a:ext cx="7772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endParaRPr lang="en-US" sz="4400" b="0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7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C:\Documents and Settings\TestUser\Desktop\Vert-erosion-in-C4-KRONBERG_1431376\7977484_20040103-MRI\95695620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7063" y="1050925"/>
            <a:ext cx="5349875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6195" name="Straight Arrow Connector 2"/>
          <p:cNvCxnSpPr>
            <a:cxnSpLocks noChangeShapeType="1"/>
          </p:cNvCxnSpPr>
          <p:nvPr/>
        </p:nvCxnSpPr>
        <p:spPr bwMode="auto">
          <a:xfrm flipH="1">
            <a:off x="4914900" y="2514600"/>
            <a:ext cx="342900" cy="430213"/>
          </a:xfrm>
          <a:prstGeom prst="straightConnector1">
            <a:avLst/>
          </a:prstGeom>
          <a:noFill/>
          <a:ln w="57150">
            <a:solidFill>
              <a:srgbClr val="FFFFFF"/>
            </a:solidFill>
            <a:round/>
            <a:headEnd type="none" w="sm" len="sm"/>
            <a:tailEnd type="arrow" w="med" len="med"/>
          </a:ln>
          <a:effectLst/>
        </p:spPr>
      </p:cxnSp>
      <p:sp>
        <p:nvSpPr>
          <p:cNvPr id="136196" name="Rectangle 3"/>
          <p:cNvSpPr>
            <a:spLocks noChangeArrowheads="1"/>
          </p:cNvSpPr>
          <p:nvPr/>
        </p:nvSpPr>
        <p:spPr bwMode="auto">
          <a:xfrm>
            <a:off x="5505782" y="6311344"/>
            <a:ext cx="36734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 dirty="0">
                <a:solidFill>
                  <a:srgbClr val="FFFFFF"/>
                </a:solidFill>
                <a:latin typeface="Times New Roman" pitchFamily="35" charset="0"/>
              </a:rPr>
              <a:t>Courtesy of Dr. Rajiv Gupta</a:t>
            </a:r>
          </a:p>
        </p:txBody>
      </p:sp>
      <p:sp>
        <p:nvSpPr>
          <p:cNvPr id="136197" name="Rectangle 1"/>
          <p:cNvSpPr>
            <a:spLocks noChangeArrowheads="1"/>
          </p:cNvSpPr>
          <p:nvPr/>
        </p:nvSpPr>
        <p:spPr bwMode="auto">
          <a:xfrm>
            <a:off x="1494059" y="528935"/>
            <a:ext cx="59250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 dirty="0">
                <a:solidFill>
                  <a:srgbClr val="FFFFFF"/>
                </a:solidFill>
                <a:latin typeface="Times New Roman" pitchFamily="35" charset="0"/>
              </a:rPr>
              <a:t>Non-specific and equivocal. Biopsy discussed.</a:t>
            </a:r>
          </a:p>
        </p:txBody>
      </p:sp>
    </p:spTree>
    <p:extLst>
      <p:ext uri="{BB962C8B-B14F-4D97-AF65-F5344CB8AC3E}">
        <p14:creationId xmlns:p14="http://schemas.microsoft.com/office/powerpoint/2010/main" val="371144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57400"/>
            <a:ext cx="40100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057400"/>
            <a:ext cx="39528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221" name="Rectangle 4"/>
          <p:cNvSpPr>
            <a:spLocks noChangeArrowheads="1"/>
          </p:cNvSpPr>
          <p:nvPr/>
        </p:nvSpPr>
        <p:spPr bwMode="auto">
          <a:xfrm>
            <a:off x="5484813" y="6350000"/>
            <a:ext cx="3671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 dirty="0">
                <a:solidFill>
                  <a:srgbClr val="FFFFFF"/>
                </a:solidFill>
                <a:latin typeface="Times New Roman" pitchFamily="35" charset="0"/>
              </a:rPr>
              <a:t>Courtesy of Dr. Rajiv Gupta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56B26-1AEC-0147-98C3-8A425CEF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a CT first</a:t>
            </a:r>
          </a:p>
        </p:txBody>
      </p:sp>
    </p:spTree>
    <p:extLst>
      <p:ext uri="{BB962C8B-B14F-4D97-AF65-F5344CB8AC3E}">
        <p14:creationId xmlns:p14="http://schemas.microsoft.com/office/powerpoint/2010/main" val="38164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Please turn off your cell phone!</a:t>
            </a:r>
          </a:p>
        </p:txBody>
      </p:sp>
    </p:spTree>
    <p:extLst>
      <p:ext uri="{BB962C8B-B14F-4D97-AF65-F5344CB8AC3E}">
        <p14:creationId xmlns:p14="http://schemas.microsoft.com/office/powerpoint/2010/main" val="1418959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C:\Documents and Settings\TestUser\Desktop\RadPath2-02-03-04\Vert-erosion-in-C4-KRONBERG_1431376\7990221_20040109-CTA\95765496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8" y="-1033463"/>
            <a:ext cx="8924925" cy="892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8243" name="Straight Arrow Connector 2"/>
          <p:cNvCxnSpPr>
            <a:cxnSpLocks noChangeShapeType="1"/>
          </p:cNvCxnSpPr>
          <p:nvPr/>
        </p:nvCxnSpPr>
        <p:spPr bwMode="auto">
          <a:xfrm flipH="1">
            <a:off x="5181600" y="1430338"/>
            <a:ext cx="2057400" cy="22272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arrow" w="med" len="med"/>
          </a:ln>
          <a:effectLst/>
        </p:spPr>
      </p:cxnSp>
      <p:sp>
        <p:nvSpPr>
          <p:cNvPr id="138244" name="TextBox 3"/>
          <p:cNvSpPr txBox="1">
            <a:spLocks noChangeArrowheads="1"/>
          </p:cNvSpPr>
          <p:nvPr/>
        </p:nvSpPr>
        <p:spPr bwMode="auto">
          <a:xfrm>
            <a:off x="6858000" y="784225"/>
            <a:ext cx="11080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>
                <a:solidFill>
                  <a:srgbClr val="FFFFFF"/>
                </a:solidFill>
              </a:rPr>
              <a:t>Vertebral</a:t>
            </a:r>
          </a:p>
          <a:p>
            <a:r>
              <a:rPr lang="en-US" sz="1800" b="0">
                <a:solidFill>
                  <a:srgbClr val="FFFFFF"/>
                </a:solidFill>
              </a:rPr>
              <a:t>Artery</a:t>
            </a:r>
          </a:p>
        </p:txBody>
      </p:sp>
      <p:sp>
        <p:nvSpPr>
          <p:cNvPr id="138245" name="Rectangle 4"/>
          <p:cNvSpPr>
            <a:spLocks noChangeArrowheads="1"/>
          </p:cNvSpPr>
          <p:nvPr/>
        </p:nvSpPr>
        <p:spPr bwMode="auto">
          <a:xfrm>
            <a:off x="-2133600" y="6019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4400" b="0" dirty="0">
              <a:solidFill>
                <a:srgbClr val="FFFFCC"/>
              </a:solidFill>
              <a:latin typeface="Times New Roman" pitchFamily="35" charset="0"/>
            </a:endParaRPr>
          </a:p>
        </p:txBody>
      </p:sp>
      <p:sp>
        <p:nvSpPr>
          <p:cNvPr id="138246" name="Rectangle 5"/>
          <p:cNvSpPr>
            <a:spLocks noChangeArrowheads="1"/>
          </p:cNvSpPr>
          <p:nvPr/>
        </p:nvSpPr>
        <p:spPr bwMode="auto">
          <a:xfrm>
            <a:off x="5440363" y="6356350"/>
            <a:ext cx="3671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>
                <a:solidFill>
                  <a:srgbClr val="FFFFFF"/>
                </a:solidFill>
                <a:latin typeface="Times New Roman" pitchFamily="35" charset="0"/>
              </a:rPr>
              <a:t>Courtesy of Dr. Rajiv Gupta</a:t>
            </a:r>
          </a:p>
        </p:txBody>
      </p:sp>
    </p:spTree>
    <p:extLst>
      <p:ext uri="{BB962C8B-B14F-4D97-AF65-F5344CB8AC3E}">
        <p14:creationId xmlns:p14="http://schemas.microsoft.com/office/powerpoint/2010/main" val="2219469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C:\Documents and Settings\TestUser\Desktop\RadPath2-02-03-04\Vert-erosion-in-C4-KRONBERG_1431376\7990221_20040109-CTA\9576549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-1033463"/>
            <a:ext cx="8924925" cy="892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9267" name="Straight Arrow Connector 2"/>
          <p:cNvCxnSpPr>
            <a:cxnSpLocks noChangeShapeType="1"/>
          </p:cNvCxnSpPr>
          <p:nvPr/>
        </p:nvCxnSpPr>
        <p:spPr bwMode="auto">
          <a:xfrm flipH="1">
            <a:off x="5105400" y="1447800"/>
            <a:ext cx="2286000" cy="21336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arrow" w="med" len="med"/>
          </a:ln>
          <a:effectLst/>
        </p:spPr>
      </p:cxnSp>
      <p:sp>
        <p:nvSpPr>
          <p:cNvPr id="139269" name="Rectangle 4"/>
          <p:cNvSpPr>
            <a:spLocks noChangeArrowheads="1"/>
          </p:cNvSpPr>
          <p:nvPr/>
        </p:nvSpPr>
        <p:spPr bwMode="auto">
          <a:xfrm>
            <a:off x="5440363" y="6356350"/>
            <a:ext cx="3671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>
                <a:solidFill>
                  <a:srgbClr val="FFFFFF"/>
                </a:solidFill>
                <a:latin typeface="Times New Roman" pitchFamily="35" charset="0"/>
              </a:rPr>
              <a:t>Courtesy of Dr. Rajiv Gupta</a:t>
            </a:r>
          </a:p>
        </p:txBody>
      </p:sp>
    </p:spTree>
    <p:extLst>
      <p:ext uri="{BB962C8B-B14F-4D97-AF65-F5344CB8AC3E}">
        <p14:creationId xmlns:p14="http://schemas.microsoft.com/office/powerpoint/2010/main" val="32527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C:\Documents and Settings\TestUser\Desktop\RadPath2-02-03-04\Vert-erosion-in-C4-KRONBERG_1431376\7990221_20040109-CTA\95765496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-1033463"/>
            <a:ext cx="8924925" cy="892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0291" name="Straight Arrow Connector 2"/>
          <p:cNvCxnSpPr>
            <a:cxnSpLocks noChangeShapeType="1"/>
          </p:cNvCxnSpPr>
          <p:nvPr/>
        </p:nvCxnSpPr>
        <p:spPr bwMode="auto">
          <a:xfrm flipH="1">
            <a:off x="5029200" y="1447800"/>
            <a:ext cx="2362200" cy="19812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arrow" w="med" len="med"/>
          </a:ln>
          <a:effectLst/>
        </p:spPr>
      </p:cxnSp>
      <p:sp>
        <p:nvSpPr>
          <p:cNvPr id="140293" name="Rectangle 4"/>
          <p:cNvSpPr>
            <a:spLocks noChangeArrowheads="1"/>
          </p:cNvSpPr>
          <p:nvPr/>
        </p:nvSpPr>
        <p:spPr bwMode="auto">
          <a:xfrm>
            <a:off x="5440363" y="6356350"/>
            <a:ext cx="3671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>
                <a:solidFill>
                  <a:srgbClr val="FFFFFF"/>
                </a:solidFill>
                <a:latin typeface="Times New Roman" pitchFamily="35" charset="0"/>
              </a:rPr>
              <a:t>Courtesy of Dr. Rajiv Gupta</a:t>
            </a:r>
          </a:p>
        </p:txBody>
      </p:sp>
    </p:spTree>
    <p:extLst>
      <p:ext uri="{BB962C8B-B14F-4D97-AF65-F5344CB8AC3E}">
        <p14:creationId xmlns:p14="http://schemas.microsoft.com/office/powerpoint/2010/main" val="48514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C:\Documents and Settings\TestUser\Desktop\RadPath2-02-03-04\Vert-erosion-in-C4-KRONBERG_1431376\7990221_20040109-CTA\95765496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-1033463"/>
            <a:ext cx="8924925" cy="892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1315" name="Straight Arrow Connector 2"/>
          <p:cNvCxnSpPr>
            <a:cxnSpLocks noChangeShapeType="1"/>
          </p:cNvCxnSpPr>
          <p:nvPr/>
        </p:nvCxnSpPr>
        <p:spPr bwMode="auto">
          <a:xfrm flipH="1">
            <a:off x="5029200" y="1447800"/>
            <a:ext cx="2362200" cy="19812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arrow" w="med" len="med"/>
          </a:ln>
          <a:effectLst/>
        </p:spPr>
      </p:cxnSp>
      <p:sp>
        <p:nvSpPr>
          <p:cNvPr id="141316" name="TextBox 3"/>
          <p:cNvSpPr txBox="1">
            <a:spLocks noChangeArrowheads="1"/>
          </p:cNvSpPr>
          <p:nvPr/>
        </p:nvSpPr>
        <p:spPr bwMode="auto">
          <a:xfrm>
            <a:off x="6858000" y="784225"/>
            <a:ext cx="2057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>
                <a:solidFill>
                  <a:srgbClr val="FFFFFF"/>
                </a:solidFill>
              </a:rPr>
              <a:t>Tortuous Vertebral</a:t>
            </a:r>
          </a:p>
          <a:p>
            <a:r>
              <a:rPr lang="en-US" sz="1800" b="0">
                <a:solidFill>
                  <a:srgbClr val="FFFFFF"/>
                </a:solidFill>
              </a:rPr>
              <a:t>Artery</a:t>
            </a:r>
          </a:p>
        </p:txBody>
      </p:sp>
      <p:sp>
        <p:nvSpPr>
          <p:cNvPr id="141317" name="Rectangle 4"/>
          <p:cNvSpPr>
            <a:spLocks noChangeArrowheads="1"/>
          </p:cNvSpPr>
          <p:nvPr/>
        </p:nvSpPr>
        <p:spPr bwMode="auto">
          <a:xfrm>
            <a:off x="5440363" y="6356350"/>
            <a:ext cx="3671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0">
                <a:solidFill>
                  <a:srgbClr val="FFFFFF"/>
                </a:solidFill>
                <a:latin typeface="Times New Roman" pitchFamily="35" charset="0"/>
              </a:rPr>
              <a:t>Courtesy of Dr. Rajiv Gupta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B6EA1-6A85-1840-A5C1-D47A97EEA925}"/>
              </a:ext>
            </a:extLst>
          </p:cNvPr>
          <p:cNvSpPr txBox="1"/>
          <p:nvPr/>
        </p:nvSpPr>
        <p:spPr>
          <a:xfrm>
            <a:off x="838200" y="5464314"/>
            <a:ext cx="7580601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Biopsy would likely have been fatal!</a:t>
            </a:r>
          </a:p>
        </p:txBody>
      </p:sp>
    </p:spTree>
    <p:extLst>
      <p:ext uri="{BB962C8B-B14F-4D97-AF65-F5344CB8AC3E}">
        <p14:creationId xmlns:p14="http://schemas.microsoft.com/office/powerpoint/2010/main" val="140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quantify benefits of 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Observational/retrospective studies</a:t>
            </a:r>
          </a:p>
          <a:p>
            <a:pPr lvl="1"/>
            <a:r>
              <a:rPr lang="en-US" dirty="0"/>
              <a:t>Compare similar cohorts who were cared for using different diagnostic algorithms, one of which uses CT</a:t>
            </a:r>
          </a:p>
          <a:p>
            <a:pPr lvl="2"/>
            <a:r>
              <a:rPr lang="en-US" dirty="0"/>
              <a:t>Compare patient outcomes, costs, quality of life, etc.</a:t>
            </a:r>
          </a:p>
        </p:txBody>
      </p:sp>
    </p:spTree>
    <p:extLst>
      <p:ext uri="{BB962C8B-B14F-4D97-AF65-F5344CB8AC3E}">
        <p14:creationId xmlns:p14="http://schemas.microsoft.com/office/powerpoint/2010/main" val="6464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MS PGothic" charset="0"/>
              </a:rPr>
              <a:t>Evaluation of CT for Aortic Dissection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33400" y="2209800"/>
            <a:ext cx="8077200" cy="3352800"/>
            <a:chOff x="4343400" y="1354873"/>
            <a:chExt cx="4572000" cy="1914489"/>
          </a:xfrm>
        </p:grpSpPr>
        <p:pic>
          <p:nvPicPr>
            <p:cNvPr id="23558" name="Picture 2" descr="I:\Meetings (RSNA)\RSNA 2012\McCollough Special Session on CT Benefits\Qu_prepration\06_Cardiac\Figures\moore_AJC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354873"/>
              <a:ext cx="4572000" cy="191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4" descr="http://www.ajconline.org/webfiles/images/journals/ajc/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040" y="2637596"/>
              <a:ext cx="1737360" cy="63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3136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4B3F-3A1A-E947-9E2A-DEA00D91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Should ultrasound (US) be performed before 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493B-4C18-784C-BA73-D34C2894F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2964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Smith-Bindman et al., US vs CT for suspected nephrolithiasis. N Engl J Med 2014;371(12):1100-10.</a:t>
            </a:r>
          </a:p>
          <a:p>
            <a:r>
              <a:rPr lang="en-US" dirty="0"/>
              <a:t>Point of care US in ED vs US in radiology vs CT</a:t>
            </a:r>
          </a:p>
          <a:p>
            <a:pPr lvl="1"/>
            <a:r>
              <a:rPr lang="en-US" dirty="0"/>
              <a:t>30-day high-risk diagnoses with complications: 0.7% in POCUS group, 0.3% in the US group, and 0.2% in the CT, p = 0.30</a:t>
            </a:r>
          </a:p>
          <a:p>
            <a:r>
              <a:rPr lang="en-US" dirty="0"/>
              <a:t>“...supports the safety of US as first-line imaging test in suspected nephrolithiasis. </a:t>
            </a:r>
          </a:p>
          <a:p>
            <a:r>
              <a:rPr lang="en-US" dirty="0"/>
              <a:t>Majority of patients (59.3% POCUS and 73% of US) were successfully and </a:t>
            </a:r>
            <a:r>
              <a:rPr lang="en-US" i="1" dirty="0">
                <a:solidFill>
                  <a:schemeClr val="accent2"/>
                </a:solidFill>
              </a:rPr>
              <a:t>safely spared </a:t>
            </a:r>
            <a:r>
              <a:rPr lang="en-US" dirty="0"/>
              <a:t>from radiation exposure."</a:t>
            </a:r>
          </a:p>
          <a:p>
            <a:r>
              <a:rPr lang="en-US" dirty="0"/>
              <a:t>40.7% of POCUS group and 27% of US group had subsequent CT</a:t>
            </a:r>
          </a:p>
          <a:p>
            <a:pPr lvl="1"/>
            <a:r>
              <a:rPr lang="en-US" dirty="0"/>
              <a:t>Patient experience (pain and uncertainty during delays)</a:t>
            </a:r>
          </a:p>
          <a:p>
            <a:pPr lvl="1"/>
            <a:r>
              <a:rPr lang="en-US" dirty="0"/>
              <a:t>Costs of delays and second exams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ways to assess benefit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Observational/retrospective studies</a:t>
            </a:r>
          </a:p>
          <a:p>
            <a:pPr lvl="1"/>
            <a:r>
              <a:rPr lang="en-US" dirty="0"/>
              <a:t>Have clinician/surgeon determine diagnosis or management plan without CT results and then re-evaluate with results. </a:t>
            </a:r>
          </a:p>
          <a:p>
            <a:pPr lvl="2"/>
            <a:r>
              <a:rPr lang="en-US" dirty="0"/>
              <a:t>Quantify # of changed diagnoses/management plans</a:t>
            </a:r>
          </a:p>
          <a:p>
            <a:pPr lvl="2"/>
            <a:r>
              <a:rPr lang="en-US" dirty="0"/>
              <a:t>Quantify significance of those changes</a:t>
            </a:r>
          </a:p>
        </p:txBody>
      </p:sp>
    </p:spTree>
    <p:extLst>
      <p:ext uri="{BB962C8B-B14F-4D97-AF65-F5344CB8AC3E}">
        <p14:creationId xmlns:p14="http://schemas.microsoft.com/office/powerpoint/2010/main" val="136905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7793-FE28-FD44-A0D8-35469CA1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Pandharipande</a:t>
            </a:r>
            <a:r>
              <a:rPr lang="en-US" dirty="0"/>
              <a:t> et al, Radiology (2016)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1AD26-2320-2F49-99AA-2EEFDDCB7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27" y="1447800"/>
            <a:ext cx="8958946" cy="2818544"/>
          </a:xfrm>
        </p:spPr>
      </p:pic>
    </p:spTree>
    <p:extLst>
      <p:ext uri="{BB962C8B-B14F-4D97-AF65-F5344CB8AC3E}">
        <p14:creationId xmlns:p14="http://schemas.microsoft.com/office/powerpoint/2010/main" val="3650588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14EB-FEDA-EB40-AA1F-70C03BE9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7205"/>
            <a:ext cx="9144000" cy="874395"/>
          </a:xfrm>
        </p:spPr>
        <p:txBody>
          <a:bodyPr anchor="ctr">
            <a:noAutofit/>
          </a:bodyPr>
          <a:lstStyle/>
          <a:p>
            <a:r>
              <a:rPr lang="en-US" sz="2400" dirty="0"/>
              <a:t>Four medical centers: Patients reporting to ED with abdominal pain, chest pain and/or dyspnea, or headache; referred for 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7DFF-5EFC-1541-982F-304DA221D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Physicians surveyed before and after CT to determine </a:t>
            </a:r>
          </a:p>
          <a:p>
            <a:pPr lvl="1"/>
            <a:r>
              <a:rPr lang="en-US" dirty="0"/>
              <a:t>leading diagnosis, </a:t>
            </a:r>
          </a:p>
          <a:p>
            <a:pPr lvl="1"/>
            <a:r>
              <a:rPr lang="en-US" dirty="0"/>
              <a:t>diagnostic confidence, </a:t>
            </a:r>
          </a:p>
          <a:p>
            <a:pPr lvl="1"/>
            <a:r>
              <a:rPr lang="en-US" dirty="0"/>
              <a:t>alternative “rule out” diagnosis, and </a:t>
            </a:r>
          </a:p>
          <a:p>
            <a:pPr lvl="1"/>
            <a:r>
              <a:rPr lang="en-US" dirty="0"/>
              <a:t>management decisions. </a:t>
            </a:r>
          </a:p>
          <a:p>
            <a:r>
              <a:rPr lang="en-US" dirty="0"/>
              <a:t>1280 patients, 245 physicians</a:t>
            </a:r>
          </a:p>
        </p:txBody>
      </p:sp>
    </p:spTree>
    <p:extLst>
      <p:ext uri="{BB962C8B-B14F-4D97-AF65-F5344CB8AC3E}">
        <p14:creationId xmlns:p14="http://schemas.microsoft.com/office/powerpoint/2010/main" val="67628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/>
          <a:stretch/>
        </p:blipFill>
        <p:spPr>
          <a:xfrm>
            <a:off x="76200" y="731520"/>
            <a:ext cx="6123810" cy="3590068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46" y="1066800"/>
            <a:ext cx="4580953" cy="264761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96" y="1690687"/>
            <a:ext cx="5303774" cy="38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31266"/>
            <a:ext cx="48593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02"/>
          <a:stretch/>
        </p:blipFill>
        <p:spPr>
          <a:xfrm>
            <a:off x="7144" y="3352800"/>
            <a:ext cx="4561905" cy="356301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90" y="2685952"/>
            <a:ext cx="3923810" cy="379047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44" y="3826288"/>
            <a:ext cx="5021558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195" r="39519" b="66793"/>
          <a:stretch/>
        </p:blipFill>
        <p:spPr>
          <a:xfrm>
            <a:off x="4114800" y="5173596"/>
            <a:ext cx="4674007" cy="157781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89792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14EB-FEDA-EB40-AA1F-70C03BE9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7205"/>
            <a:ext cx="9144000" cy="874395"/>
          </a:xfrm>
        </p:spPr>
        <p:txBody>
          <a:bodyPr anchor="ctr">
            <a:noAutofit/>
          </a:bodyPr>
          <a:lstStyle/>
          <a:p>
            <a:r>
              <a:rPr lang="en-US" sz="2400" dirty="0"/>
              <a:t>Four medical centers: Patients reporting to ED with abdominal pain, chest pain and/or dyspnea, or headache; referred for 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7DFF-5EFC-1541-982F-304DA221D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Leading diagnosis changed in </a:t>
            </a:r>
          </a:p>
          <a:p>
            <a:pPr lvl="1"/>
            <a:r>
              <a:rPr lang="en-US" dirty="0"/>
              <a:t>51% patients with abdominal pain</a:t>
            </a:r>
          </a:p>
          <a:p>
            <a:pPr lvl="1"/>
            <a:r>
              <a:rPr lang="en-US" dirty="0"/>
              <a:t>42% for chest pain and/or dyspnea (42%)</a:t>
            </a:r>
          </a:p>
          <a:p>
            <a:pPr lvl="1"/>
            <a:r>
              <a:rPr lang="en-US" dirty="0"/>
              <a:t>24% with headache</a:t>
            </a:r>
          </a:p>
          <a:p>
            <a:r>
              <a:rPr lang="en-US" dirty="0"/>
              <a:t>Pre-CT diagnostic confidence was inversely associated with the likelihood of a diagnostic change (P = 0.0001). </a:t>
            </a:r>
          </a:p>
          <a:p>
            <a:r>
              <a:rPr lang="en-US" dirty="0"/>
              <a:t>CT helped confirm or exclude at least 95% of alternative diagnoses.</a:t>
            </a:r>
          </a:p>
          <a:p>
            <a:r>
              <a:rPr lang="en-US" dirty="0"/>
              <a:t>Admission decisions changed in </a:t>
            </a:r>
          </a:p>
          <a:p>
            <a:pPr lvl="1"/>
            <a:r>
              <a:rPr lang="en-US" dirty="0"/>
              <a:t>25% of patients with abdominal pain </a:t>
            </a:r>
          </a:p>
          <a:p>
            <a:pPr lvl="1"/>
            <a:r>
              <a:rPr lang="en-US" dirty="0"/>
              <a:t>19% with chest pain and/or dyspnea </a:t>
            </a:r>
          </a:p>
          <a:p>
            <a:pPr lvl="1"/>
            <a:r>
              <a:rPr lang="en-US" dirty="0"/>
              <a:t>19% with headache </a:t>
            </a:r>
          </a:p>
        </p:txBody>
      </p:sp>
    </p:spTree>
    <p:extLst>
      <p:ext uri="{BB962C8B-B14F-4D97-AF65-F5344CB8AC3E}">
        <p14:creationId xmlns:p14="http://schemas.microsoft.com/office/powerpoint/2010/main" val="73961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quantify benefits of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Prospective, blinded, randomized trials</a:t>
            </a:r>
          </a:p>
          <a:p>
            <a:pPr lvl="1"/>
            <a:r>
              <a:rPr lang="en-US" dirty="0"/>
              <a:t>Gold standard</a:t>
            </a:r>
          </a:p>
          <a:p>
            <a:pPr lvl="1"/>
            <a:r>
              <a:rPr lang="en-US" dirty="0"/>
              <a:t>Available for new applications as part of demonstrating efficacy to payers, for example: </a:t>
            </a:r>
          </a:p>
          <a:p>
            <a:pPr lvl="2"/>
            <a:r>
              <a:rPr lang="en-US" dirty="0"/>
              <a:t>CT colonography</a:t>
            </a:r>
          </a:p>
          <a:p>
            <a:pPr lvl="2"/>
            <a:r>
              <a:rPr lang="en-US" dirty="0"/>
              <a:t>Coronary calcium screening or coronary CT angiography</a:t>
            </a:r>
          </a:p>
          <a:p>
            <a:pPr lvl="2"/>
            <a:r>
              <a:rPr lang="en-US" dirty="0"/>
              <a:t>Lung cancer screening in high risk patients</a:t>
            </a:r>
          </a:p>
        </p:txBody>
      </p:sp>
    </p:spTree>
    <p:extLst>
      <p:ext uri="{BB962C8B-B14F-4D97-AF65-F5344CB8AC3E}">
        <p14:creationId xmlns:p14="http://schemas.microsoft.com/office/powerpoint/2010/main" val="20070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7E9D-9055-C74F-A89E-73C1B3E5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Lung Screening Trial (NLST)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5BF9-BDCF-D643-B3F7-378E533A4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2010, demonstrated that CT lung cancer screening is associated with a statistically significant mortality reduction of 20% from lung cancer and 7% from all causes</a:t>
            </a:r>
          </a:p>
          <a:p>
            <a:r>
              <a:rPr lang="en-US" altLang="en-US" dirty="0"/>
              <a:t>In 2012, American Lung Association recommended CT lung cancer screening for smokers and former smokers. </a:t>
            </a:r>
          </a:p>
          <a:p>
            <a:r>
              <a:rPr lang="en-US" altLang="en-US" dirty="0"/>
              <a:t>World waits for other large trials to confirm findings</a:t>
            </a:r>
          </a:p>
        </p:txBody>
      </p:sp>
    </p:spTree>
    <p:extLst>
      <p:ext uri="{BB962C8B-B14F-4D97-AF65-F5344CB8AC3E}">
        <p14:creationId xmlns:p14="http://schemas.microsoft.com/office/powerpoint/2010/main" val="111425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itle 4">
            <a:extLst>
              <a:ext uri="{FF2B5EF4-FFF2-40B4-BE49-F238E27FC236}">
                <a16:creationId xmlns:a16="http://schemas.microsoft.com/office/drawing/2014/main" id="{B29C6216-BEFE-B54A-B01B-E3C608FC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7204"/>
            <a:ext cx="9144000" cy="1102995"/>
          </a:xfrm>
        </p:spPr>
        <p:txBody>
          <a:bodyPr>
            <a:normAutofit fontScale="90000"/>
          </a:bodyPr>
          <a:lstStyle/>
          <a:p>
            <a:r>
              <a:rPr lang="en-US" dirty="0"/>
              <a:t>Dutch-Belgian Randomized Lung Cancer Screening (NELSON)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2D2D-C1BA-3E42-8CE6-3CE25D2EA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8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In 2018, demonstrated statistically significant mortality reduction from lung cancer of 26% at 10 years (males) and 39% (females)</a:t>
            </a:r>
          </a:p>
          <a:p>
            <a:r>
              <a:rPr lang="en-US" dirty="0"/>
              <a:t>Individual flagged as having a lung nodule during screening had a 41% risk of having lung cancer</a:t>
            </a:r>
          </a:p>
          <a:p>
            <a:r>
              <a:rPr lang="en-US" dirty="0"/>
              <a:t>69% of the screen-detected lung cancers were stage IA or IB cancers; only 10% to 12% were stage IV</a:t>
            </a:r>
          </a:p>
          <a:p>
            <a:r>
              <a:rPr lang="en-US" dirty="0"/>
              <a:t>50% of the cancers in the control group were stage IV when detected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7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quantify benefits of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studies simply not feasible (or even ethical) in many well established uses</a:t>
            </a:r>
          </a:p>
          <a:p>
            <a:pPr lvl="2"/>
            <a:r>
              <a:rPr lang="en-US" dirty="0"/>
              <a:t>Can’t withhold CT in trauma patients to test outcomes</a:t>
            </a:r>
          </a:p>
          <a:p>
            <a:r>
              <a:rPr lang="en-US" dirty="0"/>
              <a:t>Consensus guidelines from expert panels</a:t>
            </a:r>
          </a:p>
          <a:p>
            <a:pPr lvl="1"/>
            <a:r>
              <a:rPr lang="en-US" dirty="0"/>
              <a:t>American College of Radiology Appropriateness Criteria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www.acr.org</a:t>
            </a:r>
            <a:r>
              <a:rPr lang="en-US" dirty="0"/>
              <a:t>/Quality-Safety/Appropriateness-Criteria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1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Appropriateness Criteria (</a:t>
            </a:r>
            <a:r>
              <a:rPr lang="en-US" sz="3600" i="1" dirty="0"/>
              <a:t>circa 2012</a:t>
            </a:r>
            <a:r>
              <a:rPr lang="en-US" dirty="0"/>
              <a:t>)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63" y="1649928"/>
            <a:ext cx="5686950" cy="513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5956968" y="3971760"/>
            <a:ext cx="762000" cy="304800"/>
          </a:xfrm>
          <a:prstGeom prst="rect">
            <a:avLst/>
          </a:prstGeom>
          <a:noFill/>
          <a:ln w="57150" cap="flat" cmpd="sng" algn="ctr">
            <a:solidFill>
              <a:srgbClr val="FF9933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33600" y="4177632"/>
            <a:ext cx="990600" cy="304800"/>
          </a:xfrm>
          <a:prstGeom prst="rect">
            <a:avLst/>
          </a:prstGeom>
          <a:noFill/>
          <a:ln w="57150" cap="flat" cmpd="sng" algn="ctr">
            <a:solidFill>
              <a:srgbClr val="FF9933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7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580"/>
          <a:stretch/>
        </p:blipFill>
        <p:spPr>
          <a:xfrm>
            <a:off x="1" y="76200"/>
            <a:ext cx="9322234" cy="66925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070100"/>
            <a:ext cx="4191000" cy="4178300"/>
          </a:xfrm>
          <a:prstGeom prst="rect">
            <a:avLst/>
          </a:prstGeom>
          <a:ln w="76200" cmpd="sng">
            <a:solidFill>
              <a:schemeClr val="accent2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0" y="76200"/>
            <a:ext cx="4800600" cy="381000"/>
          </a:xfrm>
          <a:prstGeom prst="rect">
            <a:avLst/>
          </a:prstGeom>
          <a:noFill/>
          <a:ln w="57150" cap="flat" cmpd="sng" algn="ctr">
            <a:solidFill>
              <a:srgbClr val="FF9933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457200"/>
            <a:ext cx="4800600" cy="381000"/>
          </a:xfrm>
          <a:prstGeom prst="rect">
            <a:avLst/>
          </a:prstGeom>
          <a:noFill/>
          <a:ln w="57150" cap="flat" cmpd="sng" algn="ctr">
            <a:solidFill>
              <a:srgbClr val="FF9933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2" y="1219200"/>
            <a:ext cx="9144000" cy="3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8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77888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1447800" y="3849687"/>
            <a:ext cx="6248400" cy="3008313"/>
          </a:xfrm>
          <a:prstGeom prst="frame">
            <a:avLst>
              <a:gd name="adj1" fmla="val 3494"/>
            </a:avLst>
          </a:prstGeom>
          <a:solidFill>
            <a:schemeClr val="accent2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l">
              <a:defRPr/>
            </a:pPr>
            <a:endParaRPr lang="en-US" sz="1400">
              <a:solidFill>
                <a:srgbClr val="000000"/>
              </a:solidFill>
              <a:latin typeface="Times New Roman" pitchFamily="-112" charset="0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1219200" cy="6705600"/>
          </a:xfrm>
          <a:prstGeom prst="rect">
            <a:avLst/>
          </a:prstGeom>
        </p:spPr>
        <p:txBody>
          <a:bodyPr vert="vert27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accent2"/>
                </a:solidFill>
                <a:ea typeface="ＭＳ Ｐゴシック" pitchFamily="-108" charset="-128"/>
                <a:cs typeface="ＭＳ Ｐゴシック" pitchFamily="-108" charset="-128"/>
              </a:rPr>
              <a:t>Blunt Abdominal Trauma</a:t>
            </a:r>
          </a:p>
        </p:txBody>
      </p:sp>
      <p:sp useBgFill="1">
        <p:nvSpPr>
          <p:cNvPr id="7" name="TextBox 4"/>
          <p:cNvSpPr txBox="1">
            <a:spLocks noChangeArrowheads="1"/>
          </p:cNvSpPr>
          <p:nvPr/>
        </p:nvSpPr>
        <p:spPr bwMode="auto">
          <a:xfrm rot="16200000">
            <a:off x="6924321" y="2834344"/>
            <a:ext cx="2890535" cy="5847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Times" pitchFamily="-1" charset="0"/>
                <a:ea typeface="+mn-ea"/>
                <a:cs typeface="+mn-cs"/>
              </a:rPr>
              <a:t>Unstable Patient</a:t>
            </a:r>
          </a:p>
        </p:txBody>
      </p:sp>
    </p:spTree>
    <p:extLst>
      <p:ext uri="{BB962C8B-B14F-4D97-AF65-F5344CB8AC3E}">
        <p14:creationId xmlns:p14="http://schemas.microsoft.com/office/powerpoint/2010/main" val="410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1219200" cy="6705600"/>
          </a:xfrm>
          <a:prstGeom prst="rect">
            <a:avLst/>
          </a:prstGeom>
        </p:spPr>
        <p:txBody>
          <a:bodyPr vert="vert27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32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accent2"/>
                </a:solidFill>
                <a:ea typeface="ＭＳ Ｐゴシック" pitchFamily="-108" charset="-128"/>
                <a:cs typeface="ＭＳ Ｐゴシック" pitchFamily="-108" charset="-128"/>
              </a:rPr>
              <a:t>Blunt Abdominal Trauma</a:t>
            </a:r>
          </a:p>
        </p:txBody>
      </p:sp>
      <p:sp useBgFill="1">
        <p:nvSpPr>
          <p:cNvPr id="7" name="TextBox 4"/>
          <p:cNvSpPr txBox="1">
            <a:spLocks noChangeArrowheads="1"/>
          </p:cNvSpPr>
          <p:nvPr/>
        </p:nvSpPr>
        <p:spPr bwMode="auto">
          <a:xfrm rot="16200000">
            <a:off x="7142329" y="2834344"/>
            <a:ext cx="2454518" cy="5847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Times" pitchFamily="-1" charset="0"/>
                <a:ea typeface="+mn-ea"/>
                <a:cs typeface="+mn-cs"/>
              </a:rPr>
              <a:t>Stable Patient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90500"/>
            <a:ext cx="6629400" cy="64643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1126067" y="533400"/>
            <a:ext cx="6858000" cy="4495800"/>
          </a:xfrm>
          <a:prstGeom prst="frame">
            <a:avLst>
              <a:gd name="adj1" fmla="val 3494"/>
            </a:avLst>
          </a:prstGeom>
          <a:solidFill>
            <a:schemeClr val="accent2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l">
              <a:defRPr/>
            </a:pPr>
            <a:endParaRPr lang="en-US" sz="1400">
              <a:solidFill>
                <a:srgbClr val="000000"/>
              </a:solidFill>
              <a:latin typeface="Times New Roman" pitchFamily="-11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8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5 meduallry sponge kidn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6125" y="2482850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891" name="Picture 3" descr="8 3D Bladder 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0450" y="481647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892" name="Picture 4" descr="3 MIP cir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25" y="220663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893" name="Picture 5" descr="1 LAD"/>
          <p:cNvPicPr>
            <a:picLocks noChangeAspect="1" noChangeArrowheads="1"/>
          </p:cNvPicPr>
          <p:nvPr/>
        </p:nvPicPr>
        <p:blipFill>
          <a:blip r:embed="rId5"/>
          <a:srcRect l="17438" t="12375" r="10687" b="15750"/>
          <a:stretch>
            <a:fillRect/>
          </a:stretch>
        </p:blipFill>
        <p:spPr bwMode="auto">
          <a:xfrm>
            <a:off x="257175" y="2482850"/>
            <a:ext cx="1836738" cy="1836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894" name="Picture 6" descr="8 stent graft right arterial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68863" y="2482850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895" name="Picture 7" descr="2 abdominal aorta anuerys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7175" y="481647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896" name="Picture 8" descr="6 3D lung"/>
          <p:cNvSpPr>
            <a:spLocks noChangeAspect="1" noChangeArrowheads="1"/>
          </p:cNvSpPr>
          <p:nvPr/>
        </p:nvSpPr>
        <p:spPr bwMode="auto">
          <a:xfrm>
            <a:off x="2571750" y="220663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7897" name="Picture 9" descr="1 sagital chest soft tissu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70450" y="220663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898" name="Picture 10" descr="double con col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70163" y="481647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899" name="Picture 11" descr="9 Foot12a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96125" y="4816475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900" name="Picture 12" descr="5 Lat rightCarotid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57175" y="220663"/>
            <a:ext cx="1828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901" name="Picture 13" descr="3 SUPERIOR MESENTERIC ARTERY"/>
          <p:cNvPicPr>
            <a:picLocks noChangeAspect="1" noChangeArrowheads="1"/>
          </p:cNvPicPr>
          <p:nvPr/>
        </p:nvPicPr>
        <p:blipFill>
          <a:blip r:embed="rId12"/>
          <a:srcRect l="4143" t="4124" r="4967" b="4688"/>
          <a:stretch>
            <a:fillRect/>
          </a:stretch>
        </p:blipFill>
        <p:spPr bwMode="auto">
          <a:xfrm>
            <a:off x="2574925" y="2482850"/>
            <a:ext cx="182245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8" descr="6 3D lu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575704" y="216370"/>
            <a:ext cx="1828800" cy="1828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523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in U.S. cell phone use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19447" y="1679982"/>
            <a:ext cx="7662553" cy="4949418"/>
            <a:chOff x="381000" y="1676399"/>
            <a:chExt cx="7662553" cy="4949418"/>
          </a:xfrm>
        </p:grpSpPr>
        <p:grpSp>
          <p:nvGrpSpPr>
            <p:cNvPr id="5" name="Group 4"/>
            <p:cNvGrpSpPr/>
            <p:nvPr/>
          </p:nvGrpSpPr>
          <p:grpSpPr>
            <a:xfrm>
              <a:off x="692728" y="1676400"/>
              <a:ext cx="6990608" cy="4949417"/>
              <a:chOff x="692728" y="1676400"/>
              <a:chExt cx="6990608" cy="4949417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086"/>
              <a:stretch/>
            </p:blipFill>
            <p:spPr bwMode="auto">
              <a:xfrm>
                <a:off x="692728" y="1676400"/>
                <a:ext cx="6990608" cy="49494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Rectangle 2"/>
              <p:cNvSpPr/>
              <p:nvPr/>
            </p:nvSpPr>
            <p:spPr bwMode="auto">
              <a:xfrm>
                <a:off x="1166750" y="1981200"/>
                <a:ext cx="304800" cy="36576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stealth" w="med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112" charset="0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381000" y="1676399"/>
              <a:ext cx="307777" cy="4949417"/>
            </a:xfrm>
            <a:prstGeom prst="rect">
              <a:avLst/>
            </a:prstGeom>
            <a:solidFill>
              <a:srgbClr val="FFFFFF"/>
            </a:solidFill>
          </p:spPr>
          <p:txBody>
            <a:bodyPr vert="vert270"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  Subscribers (in Millions)           </a:t>
              </a: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8"/>
            <a:stretch/>
          </p:blipFill>
          <p:spPr bwMode="auto">
            <a:xfrm>
              <a:off x="1219200" y="1676400"/>
              <a:ext cx="6824353" cy="4949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Oval 9"/>
          <p:cNvSpPr/>
          <p:nvPr/>
        </p:nvSpPr>
        <p:spPr bwMode="auto">
          <a:xfrm>
            <a:off x="6172200" y="3859464"/>
            <a:ext cx="1868904" cy="39436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172200" y="4191000"/>
            <a:ext cx="1868904" cy="394368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73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4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>
                <a:latin typeface="+mn-lt"/>
                <a:ea typeface="MS PGothic" charset="0"/>
                <a:cs typeface="Arial" charset="0"/>
              </a:rPr>
              <a:t>Clinical scenarios for which the ACR </a:t>
            </a:r>
            <a:r>
              <a:rPr lang="en-US" sz="2400">
                <a:solidFill>
                  <a:srgbClr val="FF9933"/>
                </a:solidFill>
                <a:latin typeface="+mn-lt"/>
                <a:ea typeface="MS PGothic" charset="0"/>
                <a:cs typeface="Arial" charset="0"/>
              </a:rPr>
              <a:t>Neurologic</a:t>
            </a:r>
            <a:r>
              <a:rPr lang="en-US" sz="2400">
                <a:latin typeface="+mn-lt"/>
                <a:ea typeface="MS PGothic" charset="0"/>
                <a:cs typeface="Arial" charset="0"/>
              </a:rPr>
              <a:t> expert panel considered CT as a most appropriate imaging modality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76200" y="6535738"/>
            <a:ext cx="416718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+mj-lt"/>
                <a:ea typeface="+mn-ea"/>
                <a:cs typeface="Arial" pitchFamily="34" charset="0"/>
              </a:rPr>
              <a:t>* </a:t>
            </a:r>
            <a:r>
              <a:rPr lang="en-US" sz="1400" dirty="0">
                <a:solidFill>
                  <a:prstClr val="white"/>
                </a:solidFill>
                <a:latin typeface="+mj-lt"/>
                <a:ea typeface="+mn-ea"/>
                <a:cs typeface="Arial" pitchFamily="34" charset="0"/>
              </a:rPr>
              <a:t>Other modalities have same appropriateness ranking.</a:t>
            </a:r>
          </a:p>
        </p:txBody>
      </p:sp>
      <p:sp>
        <p:nvSpPr>
          <p:cNvPr id="1843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imes New Roman" charset="0"/>
              <a:ea typeface="MS PGothic" charset="0"/>
            </a:endParaRPr>
          </a:p>
        </p:txBody>
      </p:sp>
      <p:graphicFrame>
        <p:nvGraphicFramePr>
          <p:cNvPr id="8" name="Content Placeholder 2"/>
          <p:cNvGraphicFramePr>
            <a:graphicFrameLocks noGrp="1"/>
          </p:cNvGraphicFramePr>
          <p:nvPr/>
        </p:nvGraphicFramePr>
        <p:xfrm>
          <a:off x="0" y="1309688"/>
          <a:ext cx="9144000" cy="5280035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54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General Clinical Scenario</a:t>
                      </a:r>
                    </a:p>
                  </a:txBody>
                  <a:tcPr marR="9525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Scenario variants to which CT is </a:t>
                      </a:r>
                      <a:b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</a:b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a most appropriate exam (appropriateness rank, 7 - 9)</a:t>
                      </a:r>
                    </a:p>
                  </a:txBody>
                  <a:tcPr marR="9525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94">
                <a:tc rowSpan="7"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Head Trauma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Minor or mild acute closed head injury (GCS ≥13), w/o risk factors or neurologic deficit (7)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Minor or mild acute closed head injury, focal neurologic deficit, and/or risk factors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Moderate or severe acute closed head injury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Mild or moderate acute closed head injury, child &lt;2 years old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Closed head injury; rule out carotid or vertebral artery dissection (8) *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Penetrating injury, stable, neurologically intact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Skull fracture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294">
                <a:tc rowSpan="4"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Headache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Sudden onset of severe headache (w/o contrast 9, w/contrast 8 *) 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Sudden onset of unilateral headache, suspected carotid or vertebral dissection (8) *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New headache in pregnant patient (8) *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New headache. Suspected meningitis/encephalitis (8) *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294">
                <a:tc rowSpan="5"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Neck Mass/Adenopathy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Adult presenting with a nonpulsatile solitary neck mass (afebrile)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Adult presenting with a solitary neck mass (febrile)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Adult presenting with a pulsatile neck mass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Adult presenting with multiple neck masses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Adult with a history of treatment for cancer presenting with a neck mass (9) *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1294">
                <a:tc rowSpan="4"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Sinonasal Disease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Acute or subacute rhinosinusitis in immunodeficient patient (7)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Acute or subacute rhinosinusitis w/ orbital, intracranial, ocular or neurologic symptoms (9) *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Recurrent acute or chronic rhinosinusitis (possible surgical candidate)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1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Sinonasal polyposis (9)</a:t>
                      </a:r>
                    </a:p>
                  </a:txBody>
                  <a:tcPr marR="6387" marT="9145" marB="18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187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50" y="762000"/>
            <a:ext cx="9124950" cy="762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dirty="0">
                <a:latin typeface="+mn-lt"/>
                <a:ea typeface="ＭＳ Ｐゴシック" pitchFamily="-112" charset="-128"/>
                <a:cs typeface="Arial" pitchFamily="34" charset="0"/>
              </a:rPr>
              <a:t>Abdominal Aortic Aneurysm (AAA): </a:t>
            </a:r>
            <a:br>
              <a:rPr lang="en-US" sz="2800" dirty="0">
                <a:latin typeface="+mn-lt"/>
                <a:ea typeface="ＭＳ Ｐゴシック" pitchFamily="-112" charset="-128"/>
                <a:cs typeface="Arial" pitchFamily="34" charset="0"/>
              </a:rPr>
            </a:br>
            <a:r>
              <a:rPr lang="en-US" sz="2800" dirty="0">
                <a:latin typeface="+mn-lt"/>
                <a:ea typeface="ＭＳ Ｐゴシック" pitchFamily="-112" charset="-128"/>
                <a:cs typeface="Arial" pitchFamily="34" charset="0"/>
              </a:rPr>
              <a:t>Repair planning and follow-up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76200" y="6535738"/>
            <a:ext cx="416718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+mn-lt"/>
                <a:ea typeface="+mn-ea"/>
                <a:cs typeface="Arial" pitchFamily="34" charset="0"/>
              </a:rPr>
              <a:t>* </a:t>
            </a:r>
            <a:r>
              <a:rPr lang="en-US" sz="1400" dirty="0">
                <a:solidFill>
                  <a:prstClr val="white"/>
                </a:solidFill>
                <a:latin typeface="+mn-lt"/>
                <a:ea typeface="+mn-ea"/>
                <a:cs typeface="Arial" pitchFamily="34" charset="0"/>
              </a:rPr>
              <a:t>Other modalities have same appropriateness ranking.</a:t>
            </a:r>
          </a:p>
        </p:txBody>
      </p:sp>
      <p:graphicFrame>
        <p:nvGraphicFramePr>
          <p:cNvPr id="6" name="Content Placeholder 2"/>
          <p:cNvGraphicFramePr>
            <a:graphicFrameLocks/>
          </p:cNvGraphicFramePr>
          <p:nvPr/>
        </p:nvGraphicFramePr>
        <p:xfrm>
          <a:off x="0" y="1598613"/>
          <a:ext cx="9144000" cy="33750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General Clinical Scenario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9525" marT="9524" marB="18287" anchor="ctr"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Scenario variants to which CT is a most appropriate exam (appropriateness rank, 1 - 9)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9525" marT="9524" marB="18287" anchor="ctr"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96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AAA: Interventional Planning </a:t>
                      </a:r>
                      <a:br>
                        <a:rPr lang="en-US" sz="240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240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and Follow-up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9525" marT="9524" marB="18287" anchor="ctr"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Planning for pre-endovascular repair or open repair of AAA (9)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9525" marT="9524" marB="18287" anchor="ctr"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4968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9525" marT="9525" marB="18288" anchor="ctr"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Follow-up for post-endovascular repair or open repair of AAA (9)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5720" marR="9525" marT="9524" marB="18287" anchor="ctr"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297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ea typeface="MS PGothic" charset="0"/>
              </a:rPr>
              <a:t>Aortic stent </a:t>
            </a:r>
          </a:p>
        </p:txBody>
      </p:sp>
      <p:pic>
        <p:nvPicPr>
          <p:cNvPr id="27650" name="Picture 11" descr="8 stent graft right arteria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4724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6400800" y="6550025"/>
            <a:ext cx="3698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Courtesy of Dr. Terri </a:t>
            </a:r>
            <a:r>
              <a:rPr lang="en-US" dirty="0" err="1"/>
              <a:t>Vrtiska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4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Consequences of alarmist media messaging</a:t>
            </a:r>
          </a:p>
        </p:txBody>
      </p:sp>
      <p:sp>
        <p:nvSpPr>
          <p:cNvPr id="1239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84 </a:t>
            </a:r>
            <a:r>
              <a:rPr lang="en-US" dirty="0" err="1"/>
              <a:t>y.o</a:t>
            </a:r>
            <a:r>
              <a:rPr lang="en-US" dirty="0"/>
              <a:t>. male</a:t>
            </a:r>
          </a:p>
          <a:p>
            <a:r>
              <a:rPr lang="en-US" dirty="0"/>
              <a:t>Abdominal aortic aneurysm</a:t>
            </a:r>
          </a:p>
          <a:p>
            <a:r>
              <a:rPr lang="en-US" dirty="0"/>
              <a:t>Pre-surgical CT Angiogram ordered</a:t>
            </a:r>
          </a:p>
          <a:p>
            <a:r>
              <a:rPr lang="en-US" dirty="0"/>
              <a:t>Leaves message for physician “</a:t>
            </a:r>
            <a:r>
              <a:rPr lang="en-US" altLang="ja-JP" dirty="0">
                <a:solidFill>
                  <a:schemeClr val="accent2"/>
                </a:solidFill>
              </a:rPr>
              <a:t>requesting that his CT </a:t>
            </a:r>
            <a:r>
              <a:rPr lang="en-US" dirty="0">
                <a:solidFill>
                  <a:schemeClr val="accent2"/>
                </a:solidFill>
              </a:rPr>
              <a:t>‘</a:t>
            </a:r>
            <a:r>
              <a:rPr lang="en-US" altLang="ja-JP" dirty="0">
                <a:solidFill>
                  <a:schemeClr val="accent2"/>
                </a:solidFill>
              </a:rPr>
              <a:t>with the cancer-causing stuff</a:t>
            </a:r>
            <a:r>
              <a:rPr lang="en-US" dirty="0"/>
              <a:t>’</a:t>
            </a:r>
            <a:r>
              <a:rPr lang="en-US" altLang="ja-JP" dirty="0"/>
              <a:t> be changed to an ultrasound</a:t>
            </a:r>
            <a:r>
              <a:rPr lang="en-US" dirty="0"/>
              <a:t>”</a:t>
            </a:r>
            <a:endParaRPr lang="en-US" altLang="ja-JP" dirty="0"/>
          </a:p>
          <a:p>
            <a:r>
              <a:rPr lang="en-US" dirty="0"/>
              <a:t>Numerous cancelled appointments after each round of media coverage</a:t>
            </a:r>
          </a:p>
          <a:p>
            <a:pPr lvl="1"/>
            <a:r>
              <a:rPr lang="en-US" dirty="0"/>
              <a:t>Media is driving this story, not science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3528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4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4"/>
          <p:cNvSpPr>
            <a:spLocks noGrp="1"/>
          </p:cNvSpPr>
          <p:nvPr>
            <p:ph type="title"/>
          </p:nvPr>
        </p:nvSpPr>
        <p:spPr>
          <a:xfrm>
            <a:off x="0" y="762000"/>
            <a:ext cx="9143999" cy="838200"/>
          </a:xfrm>
        </p:spPr>
        <p:txBody>
          <a:bodyPr>
            <a:normAutofit fontScale="90000"/>
          </a:bodyPr>
          <a:lstStyle/>
          <a:p>
            <a:pPr marL="342900" indent="-342900" algn="ctr"/>
            <a:r>
              <a:rPr lang="en-US" dirty="0">
                <a:latin typeface="+mn-lt"/>
                <a:ea typeface="MS PGothic" charset="0"/>
              </a:rPr>
              <a:t>Head to toe summary of appropriateness</a:t>
            </a:r>
            <a:br>
              <a:rPr lang="en-US" dirty="0">
                <a:latin typeface="+mn-lt"/>
                <a:ea typeface="MS PGothic" charset="0"/>
              </a:rPr>
            </a:b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+mn-lt"/>
                <a:ea typeface="MS PGothic" charset="0"/>
              </a:rPr>
              <a:t>(MSK, breast and women’s imaging, pediatric imaging not included here)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998741"/>
              </p:ext>
            </p:extLst>
          </p:nvPr>
        </p:nvGraphicFramePr>
        <p:xfrm>
          <a:off x="152400" y="2001838"/>
          <a:ext cx="8686800" cy="394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Specialty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Variants</a:t>
                      </a:r>
                    </a:p>
                  </a:txBody>
                  <a:tcPr marL="12700" marR="12700" marT="1269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CT is one of the most appropriate</a:t>
                      </a:r>
                    </a:p>
                  </a:txBody>
                  <a:tcPr marL="12700" marR="12700" marT="126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CT is the only most appropriate</a:t>
                      </a:r>
                    </a:p>
                  </a:txBody>
                  <a:tcPr marL="12700" marR="12700" marT="126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GU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58%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12700" marR="12700" marT="1269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GI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57%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34%</a:t>
                      </a:r>
                    </a:p>
                  </a:txBody>
                  <a:tcPr marL="12700" marR="12700" marT="1269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Vascular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43%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38%</a:t>
                      </a:r>
                    </a:p>
                  </a:txBody>
                  <a:tcPr marL="12700" marR="12700" marT="1269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Neuro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137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22%</a:t>
                      </a:r>
                    </a:p>
                  </a:txBody>
                  <a:tcPr marL="12700" marR="12700" marT="1269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Thoracic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33%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18%</a:t>
                      </a:r>
                    </a:p>
                  </a:txBody>
                  <a:tcPr marL="12700" marR="12700" marT="1269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Cardiac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CC66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2700" marR="12700" marT="1269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3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322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44%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12700" marR="12700" marT="126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27%</a:t>
                      </a:r>
                    </a:p>
                  </a:txBody>
                  <a:tcPr marL="12700" marR="12700" marT="1269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04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… should we reduce CT dose or not ?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YES (</a:t>
            </a:r>
            <a:r>
              <a:rPr lang="en-US" dirty="0">
                <a:solidFill>
                  <a:srgbClr val="7FCCE5"/>
                </a:solidFill>
              </a:rPr>
              <a:t>but not too much</a:t>
            </a:r>
            <a:r>
              <a:rPr lang="en-US" dirty="0"/>
              <a:t>)</a:t>
            </a:r>
          </a:p>
          <a:p>
            <a:r>
              <a:rPr lang="en-US" dirty="0"/>
              <a:t>Not necessarily because it causes cancer</a:t>
            </a:r>
          </a:p>
          <a:p>
            <a:r>
              <a:rPr lang="en-US" dirty="0"/>
              <a:t>But because people </a:t>
            </a:r>
            <a:r>
              <a:rPr lang="en-US" i="1" dirty="0">
                <a:solidFill>
                  <a:schemeClr val="accent1"/>
                </a:solidFill>
              </a:rPr>
              <a:t>fear</a:t>
            </a:r>
            <a:r>
              <a:rPr lang="en-US" dirty="0"/>
              <a:t> it will cause cancer</a:t>
            </a:r>
          </a:p>
          <a:p>
            <a:r>
              <a:rPr lang="en-US" dirty="0"/>
              <a:t>Fear has consequences</a:t>
            </a:r>
          </a:p>
          <a:p>
            <a:pPr lvl="1"/>
            <a:r>
              <a:rPr lang="en-US" dirty="0"/>
              <a:t>missed or delayed diagnoses or treatment</a:t>
            </a:r>
          </a:p>
          <a:p>
            <a:pPr lvl="1"/>
            <a:r>
              <a:rPr lang="en-US" dirty="0"/>
              <a:t>higher health care costs</a:t>
            </a:r>
          </a:p>
          <a:p>
            <a:pPr lvl="1"/>
            <a:r>
              <a:rPr lang="en-US" dirty="0"/>
              <a:t>anxiety and emotional distress	</a:t>
            </a:r>
          </a:p>
          <a:p>
            <a:r>
              <a:rPr lang="en-US" dirty="0"/>
              <a:t>Also, because CT is so beneficial, many people will receive multiple CT exams</a:t>
            </a:r>
          </a:p>
          <a:p>
            <a:pPr lvl="1"/>
            <a:r>
              <a:rPr lang="en-US" dirty="0"/>
              <a:t>Want them to get the care they need without fear/worry</a:t>
            </a:r>
          </a:p>
          <a:p>
            <a:pPr lvl="1"/>
            <a:r>
              <a:rPr lang="en-US" dirty="0"/>
              <a:t>Want them to get the most effective medical care</a:t>
            </a:r>
          </a:p>
          <a:p>
            <a:pPr lvl="2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893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ea typeface="MS PGothic" charset="0"/>
              </a:rPr>
              <a:t>Low Dose can Destroy Justification (Benefit)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34975" y="1524000"/>
            <a:ext cx="7387882" cy="2532063"/>
            <a:chOff x="-99189" y="1676400"/>
            <a:chExt cx="7388488" cy="2532591"/>
          </a:xfrm>
        </p:grpSpPr>
        <p:pic>
          <p:nvPicPr>
            <p:cNvPr id="50185" name="Picture 4" descr="Figure 1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0"/>
            <a:stretch>
              <a:fillRect/>
            </a:stretch>
          </p:blipFill>
          <p:spPr bwMode="auto">
            <a:xfrm>
              <a:off x="3123700" y="1680848"/>
              <a:ext cx="4165599" cy="2528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87" name="TextBox 2"/>
            <p:cNvSpPr txBox="1">
              <a:spLocks noChangeArrowheads="1"/>
            </p:cNvSpPr>
            <p:nvPr/>
          </p:nvSpPr>
          <p:spPr bwMode="auto">
            <a:xfrm>
              <a:off x="-99189" y="1676400"/>
              <a:ext cx="1906747" cy="215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>
                  <a:latin typeface="+mn-lt"/>
                </a:rPr>
                <a:t>Low dose</a:t>
              </a:r>
              <a:br>
                <a:rPr lang="en-US">
                  <a:latin typeface="+mn-lt"/>
                </a:rPr>
              </a:br>
              <a:r>
                <a:rPr lang="en-US">
                  <a:latin typeface="+mn-lt"/>
                </a:rPr>
                <a:t>6 mm thick</a:t>
              </a:r>
            </a:p>
            <a:p>
              <a:r>
                <a:rPr lang="en-US">
                  <a:latin typeface="+mn-lt"/>
                </a:rPr>
                <a:t>Single phase</a:t>
              </a:r>
            </a:p>
            <a:p>
              <a:r>
                <a:rPr lang="en-US" sz="1400">
                  <a:latin typeface="+mn-lt"/>
                </a:rPr>
                <a:t>-----</a:t>
              </a:r>
            </a:p>
            <a:p>
              <a:r>
                <a:rPr lang="en-US">
                  <a:latin typeface="+mn-lt"/>
                </a:rPr>
                <a:t>Pancreatic </a:t>
              </a:r>
              <a:br>
                <a:rPr lang="en-US">
                  <a:latin typeface="+mn-lt"/>
                </a:rPr>
              </a:br>
              <a:r>
                <a:rPr lang="en-US">
                  <a:latin typeface="+mn-lt"/>
                </a:rPr>
                <a:t>tumor missed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11162" y="4120188"/>
            <a:ext cx="7402762" cy="2587719"/>
            <a:chOff x="-122335" y="4273261"/>
            <a:chExt cx="7402833" cy="2587576"/>
          </a:xfrm>
        </p:grpSpPr>
        <p:pic>
          <p:nvPicPr>
            <p:cNvPr id="50182" name="Picture 6" descr="Figure 1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87"/>
            <a:stretch>
              <a:fillRect/>
            </a:stretch>
          </p:blipFill>
          <p:spPr bwMode="auto">
            <a:xfrm>
              <a:off x="3124134" y="4273261"/>
              <a:ext cx="4156364" cy="2584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84" name="TextBox 8"/>
            <p:cNvSpPr txBox="1">
              <a:spLocks noChangeArrowheads="1"/>
            </p:cNvSpPr>
            <p:nvPr/>
          </p:nvSpPr>
          <p:spPr bwMode="auto">
            <a:xfrm>
              <a:off x="-122335" y="4337209"/>
              <a:ext cx="2002492" cy="252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>
                  <a:latin typeface="+mn-lt"/>
                </a:rPr>
                <a:t>Routine dose</a:t>
              </a:r>
              <a:br>
                <a:rPr lang="en-US">
                  <a:latin typeface="+mn-lt"/>
                </a:rPr>
              </a:br>
              <a:r>
                <a:rPr lang="en-US">
                  <a:latin typeface="+mn-lt"/>
                </a:rPr>
                <a:t>2 mm thick</a:t>
              </a:r>
            </a:p>
            <a:p>
              <a:r>
                <a:rPr lang="en-US">
                  <a:latin typeface="+mn-lt"/>
                </a:rPr>
                <a:t>Bi-phasic</a:t>
              </a:r>
            </a:p>
            <a:p>
              <a:r>
                <a:rPr lang="en-US" sz="1400">
                  <a:latin typeface="+mn-lt"/>
                </a:rPr>
                <a:t>-----</a:t>
              </a:r>
            </a:p>
            <a:p>
              <a:r>
                <a:rPr lang="en-US">
                  <a:latin typeface="+mn-lt"/>
                </a:rPr>
                <a:t>Clear low</a:t>
              </a:r>
              <a:br>
                <a:rPr lang="en-US">
                  <a:latin typeface="+mn-lt"/>
                </a:rPr>
              </a:br>
              <a:r>
                <a:rPr lang="en-US">
                  <a:latin typeface="+mn-lt"/>
                </a:rPr>
                <a:t>atten. mass </a:t>
              </a:r>
              <a:br>
                <a:rPr lang="en-US">
                  <a:latin typeface="+mn-lt"/>
                </a:rPr>
              </a:br>
              <a:r>
                <a:rPr lang="en-US">
                  <a:latin typeface="+mn-lt"/>
                </a:rPr>
                <a:t>Ductal dilation</a:t>
              </a:r>
            </a:p>
          </p:txBody>
        </p:sp>
      </p:grp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9688" y="3695700"/>
            <a:ext cx="1739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i="1">
                <a:solidFill>
                  <a:schemeClr val="tx2"/>
                </a:solidFill>
                <a:latin typeface="+mn-lt"/>
              </a:rPr>
              <a:t>2 days later</a:t>
            </a:r>
          </a:p>
        </p:txBody>
      </p:sp>
      <p:sp>
        <p:nvSpPr>
          <p:cNvPr id="50181" name="Rectangle 11"/>
          <p:cNvSpPr>
            <a:spLocks noChangeArrowheads="1"/>
          </p:cNvSpPr>
          <p:nvPr/>
        </p:nvSpPr>
        <p:spPr bwMode="auto">
          <a:xfrm>
            <a:off x="6315581" y="-38100"/>
            <a:ext cx="28284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Courtesy of Dr. Joel Fletcher</a:t>
            </a:r>
          </a:p>
        </p:txBody>
      </p:sp>
    </p:spTree>
    <p:extLst>
      <p:ext uri="{BB962C8B-B14F-4D97-AF65-F5344CB8AC3E}">
        <p14:creationId xmlns:p14="http://schemas.microsoft.com/office/powerpoint/2010/main" val="405857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/>
          <a:lstStyle/>
          <a:p>
            <a:r>
              <a:rPr lang="en-US" sz="4000">
                <a:latin typeface="+mn-lt"/>
                <a:ea typeface="MS PGothic" charset="0"/>
              </a:rPr>
              <a:t>Balancing Benefit and Risk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4876800"/>
            <a:ext cx="8229600" cy="1905000"/>
          </a:xfrm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normAutofit/>
          </a:bodyPr>
          <a:lstStyle/>
          <a:p>
            <a:r>
              <a:rPr lang="en-US" sz="4700" dirty="0">
                <a:ea typeface="MS PGothic" charset="0"/>
              </a:rPr>
              <a:t>Justification driven by </a:t>
            </a:r>
            <a:r>
              <a:rPr lang="en-US" sz="4700" i="1" dirty="0">
                <a:solidFill>
                  <a:schemeClr val="tx2"/>
                </a:solidFill>
                <a:ea typeface="MS PGothic" charset="0"/>
              </a:rPr>
              <a:t>BENEFIT</a:t>
            </a:r>
          </a:p>
          <a:p>
            <a:r>
              <a:rPr lang="en-US" sz="3000" dirty="0">
                <a:ea typeface="MS PGothic" charset="0"/>
              </a:rPr>
              <a:t>Once exam is justified, then </a:t>
            </a:r>
            <a:r>
              <a:rPr lang="en-US" sz="3000" i="1" dirty="0">
                <a:solidFill>
                  <a:schemeClr val="tx2"/>
                </a:solidFill>
                <a:ea typeface="MS PGothic" charset="0"/>
              </a:rPr>
              <a:t>optimize</a:t>
            </a:r>
          </a:p>
          <a:p>
            <a:r>
              <a:rPr lang="en-US" sz="3000" i="1" dirty="0">
                <a:ea typeface="MS PGothic" charset="0"/>
              </a:rPr>
              <a:t>Optimization may mean dose increase</a:t>
            </a:r>
          </a:p>
        </p:txBody>
      </p:sp>
      <p:pic>
        <p:nvPicPr>
          <p:cNvPr id="48131" name="Picture 4" descr="MCj029257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1752600"/>
            <a:ext cx="2925762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5"/>
          <p:cNvSpPr txBox="1">
            <a:spLocks noChangeArrowheads="1"/>
          </p:cNvSpPr>
          <p:nvPr/>
        </p:nvSpPr>
        <p:spPr bwMode="auto">
          <a:xfrm>
            <a:off x="1752600" y="2286000"/>
            <a:ext cx="3124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7200" dirty="0">
                <a:solidFill>
                  <a:schemeClr val="accent2"/>
                </a:solidFill>
                <a:latin typeface="+mn-lt"/>
              </a:rPr>
              <a:t>Benefit</a:t>
            </a:r>
          </a:p>
        </p:txBody>
      </p:sp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5334000" y="2777887"/>
            <a:ext cx="556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dirty="0">
                <a:latin typeface="+mn-lt"/>
              </a:rPr>
              <a:t>Risk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7D03F140-07B6-704B-86F5-54A97AE1A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666" y="2847201"/>
            <a:ext cx="4347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200" dirty="0">
                <a:latin typeface="+mn-lt"/>
              </a:rPr>
              <a:t>Risk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C5CF86FD-F7BA-EE41-918F-E3EC8844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938046"/>
            <a:ext cx="6848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dirty="0">
                <a:latin typeface="+mn-lt"/>
              </a:rPr>
              <a:t>“Risk”</a:t>
            </a:r>
          </a:p>
        </p:txBody>
      </p:sp>
    </p:spTree>
    <p:extLst>
      <p:ext uri="{BB962C8B-B14F-4D97-AF65-F5344CB8AC3E}">
        <p14:creationId xmlns:p14="http://schemas.microsoft.com/office/powerpoint/2010/main" val="87544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48133" grpId="0"/>
      <p:bldP spid="7" grpId="0"/>
      <p:bldP spid="7" grpId="1"/>
      <p:bldP spid="8" grpId="0"/>
      <p:bldP spid="8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so logical. Why isn’t</a:t>
            </a:r>
            <a:r>
              <a:rPr lang="en-US" altLang="ja-JP" dirty="0"/>
              <a:t> it working?</a:t>
            </a:r>
            <a:endParaRPr lang="en-US" dirty="0"/>
          </a:p>
        </p:txBody>
      </p:sp>
      <p:pic>
        <p:nvPicPr>
          <p:cNvPr id="8192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52600"/>
            <a:ext cx="4724400" cy="488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14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risk is not logical</a:t>
            </a:r>
          </a:p>
        </p:txBody>
      </p:sp>
      <p:pic>
        <p:nvPicPr>
          <p:cNvPr id="829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239000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4513263" y="2438400"/>
            <a:ext cx="595312" cy="62706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1DA01-0432-0241-8A11-D2754DEE4EE1}"/>
              </a:ext>
            </a:extLst>
          </p:cNvPr>
          <p:cNvSpPr txBox="1"/>
          <p:nvPr/>
        </p:nvSpPr>
        <p:spPr>
          <a:xfrm>
            <a:off x="6858000" y="6564868"/>
            <a:ext cx="233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Dick Vetter</a:t>
            </a:r>
          </a:p>
        </p:txBody>
      </p:sp>
    </p:spTree>
    <p:extLst>
      <p:ext uri="{BB962C8B-B14F-4D97-AF65-F5344CB8AC3E}">
        <p14:creationId xmlns:p14="http://schemas.microsoft.com/office/powerpoint/2010/main" val="243814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2E0301-C345-2342-AE67-C1560A936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of 2016, over 50 percent of homes and apartments had </a:t>
            </a:r>
            <a:r>
              <a:rPr lang="en-US" u="sng" dirty="0"/>
              <a:t>only</a:t>
            </a:r>
            <a:r>
              <a:rPr lang="en-US" dirty="0"/>
              <a:t> cellphone service</a:t>
            </a:r>
          </a:p>
        </p:txBody>
      </p:sp>
    </p:spTree>
    <p:extLst>
      <p:ext uri="{BB962C8B-B14F-4D97-AF65-F5344CB8AC3E}">
        <p14:creationId xmlns:p14="http://schemas.microsoft.com/office/powerpoint/2010/main" val="1258645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B6A5-37FE-DF48-805D-F38F6803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EC46-6CCA-FA48-BFF0-CA97F555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Rodger McClellan: Establishing and using rad protection standards involves multiple entities with different roles</a:t>
            </a:r>
            <a:endParaRPr lang="en-US" dirty="0"/>
          </a:p>
          <a:p>
            <a:pPr lvl="1"/>
            <a:r>
              <a:rPr lang="en-US" dirty="0"/>
              <a:t>Those who create scientific knowledge</a:t>
            </a:r>
          </a:p>
          <a:p>
            <a:pPr lvl="1"/>
            <a:r>
              <a:rPr lang="en-US" dirty="0"/>
              <a:t>Those who synthesize scientific knowledge</a:t>
            </a:r>
          </a:p>
          <a:p>
            <a:pPr lvl="1"/>
            <a:r>
              <a:rPr lang="en-US" dirty="0"/>
              <a:t>Those who set standards</a:t>
            </a:r>
          </a:p>
          <a:p>
            <a:pPr lvl="1"/>
            <a:r>
              <a:rPr lang="en-US" dirty="0"/>
              <a:t>Those who enforce standards</a:t>
            </a:r>
          </a:p>
        </p:txBody>
      </p:sp>
    </p:spTree>
    <p:extLst>
      <p:ext uri="{BB962C8B-B14F-4D97-AF65-F5344CB8AC3E}">
        <p14:creationId xmlns:p14="http://schemas.microsoft.com/office/powerpoint/2010/main" val="421565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C440-7E09-6D46-8DF5-0A352E53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medicine needs? Those who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3BC37-7519-2842-B1F1-93EEA47E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4495800"/>
          </a:xfrm>
        </p:spPr>
        <p:txBody>
          <a:bodyPr/>
          <a:lstStyle/>
          <a:p>
            <a:r>
              <a:rPr lang="en-US" dirty="0"/>
              <a:t>weight the demonstrated benefits over the </a:t>
            </a:r>
          </a:p>
          <a:p>
            <a:pPr lvl="1"/>
            <a:r>
              <a:rPr lang="en-US" dirty="0"/>
              <a:t>unable to be agreed upon, </a:t>
            </a:r>
          </a:p>
          <a:p>
            <a:pPr lvl="1"/>
            <a:r>
              <a:rPr lang="en-US" dirty="0"/>
              <a:t>small, or </a:t>
            </a:r>
          </a:p>
          <a:p>
            <a:pPr lvl="1"/>
            <a:r>
              <a:rPr lang="en-US" dirty="0"/>
              <a:t>potentially non-existent risks </a:t>
            </a:r>
          </a:p>
          <a:p>
            <a:r>
              <a:rPr lang="en-US" dirty="0"/>
              <a:t>and responsibly distill knowledge </a:t>
            </a:r>
          </a:p>
          <a:p>
            <a:r>
              <a:rPr lang="en-US" dirty="0"/>
              <a:t>into societally responsible messages</a:t>
            </a:r>
          </a:p>
          <a:p>
            <a:r>
              <a:rPr lang="en-US" dirty="0"/>
              <a:t>for the benefit of the general public and</a:t>
            </a:r>
          </a:p>
          <a:p>
            <a:r>
              <a:rPr lang="en-US" dirty="0"/>
              <a:t>for clear communication to the general public.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026E5-B5FE-4C48-8B79-D4F9045F7340}"/>
              </a:ext>
            </a:extLst>
          </p:cNvPr>
          <p:cNvSpPr txBox="1"/>
          <p:nvPr/>
        </p:nvSpPr>
        <p:spPr>
          <a:xfrm>
            <a:off x="1340550" y="6467475"/>
            <a:ext cx="554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* Roger </a:t>
            </a:r>
            <a:r>
              <a:rPr lang="en-US" dirty="0" err="1">
                <a:solidFill>
                  <a:schemeClr val="tx2"/>
                </a:solidFill>
              </a:rPr>
              <a:t>McClellen</a:t>
            </a:r>
            <a:r>
              <a:rPr lang="en-US" dirty="0">
                <a:solidFill>
                  <a:schemeClr val="tx2"/>
                </a:solidFill>
              </a:rPr>
              <a:t>: It’s hell to be poor – that’s a real risk!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39BFB0-F6B7-ED4A-A49B-6905608966C1}"/>
              </a:ext>
            </a:extLst>
          </p:cNvPr>
          <p:cNvSpPr/>
          <p:nvPr/>
        </p:nvSpPr>
        <p:spPr>
          <a:xfrm>
            <a:off x="5753935" y="41148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A5964-6A75-D643-BBB3-FC28B9A29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97205"/>
            <a:ext cx="9144000" cy="950596"/>
          </a:xfrm>
          <a:ln>
            <a:solidFill>
              <a:schemeClr val="accent2"/>
            </a:solidFill>
          </a:ln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chemeClr val="accent2"/>
                </a:solidFill>
              </a:rPr>
              <a:t>Medical imaging is safe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D86524-BD16-E541-B803-E99DC644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8991600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Yes it should be justified</a:t>
            </a:r>
          </a:p>
          <a:p>
            <a:pPr lvl="1"/>
            <a:r>
              <a:rPr lang="en-US" dirty="0"/>
              <a:t>but the bar for ordering should be low (remember Bryan Salinas)</a:t>
            </a:r>
          </a:p>
          <a:p>
            <a:r>
              <a:rPr lang="en-US" dirty="0"/>
              <a:t>Yes it should be optimized</a:t>
            </a:r>
          </a:p>
          <a:p>
            <a:pPr lvl="1"/>
            <a:r>
              <a:rPr lang="en-US" dirty="0"/>
              <a:t>but ALARA needs to take into account diagnostic performance </a:t>
            </a:r>
            <a:br>
              <a:rPr lang="en-US" dirty="0"/>
            </a:br>
            <a:r>
              <a:rPr lang="en-US" dirty="0"/>
              <a:t>(remember pancreatic insulinoma case)</a:t>
            </a:r>
          </a:p>
          <a:p>
            <a:r>
              <a:rPr lang="en-US" dirty="0"/>
              <a:t>Caveats are useful for medical providers, as they should </a:t>
            </a:r>
            <a:r>
              <a:rPr lang="en-US" u="sng" dirty="0"/>
              <a:t>all</a:t>
            </a:r>
          </a:p>
          <a:p>
            <a:pPr lvl="1"/>
            <a:r>
              <a:rPr lang="en-US" dirty="0"/>
              <a:t>be good stewards of medical resources</a:t>
            </a:r>
          </a:p>
          <a:p>
            <a:pPr lvl="1"/>
            <a:r>
              <a:rPr lang="en-US" dirty="0"/>
              <a:t>order medical procedure appropriately </a:t>
            </a:r>
          </a:p>
          <a:p>
            <a:pPr lvl="1"/>
            <a:r>
              <a:rPr lang="en-US" dirty="0"/>
              <a:t>perform medical procedures safely</a:t>
            </a:r>
          </a:p>
          <a:p>
            <a:r>
              <a:rPr lang="en-US" dirty="0"/>
              <a:t>Regulations/accreditation requirements/quality initiatives in medical imaging are good and necessary to ensure a safety culture and appropriate user education</a:t>
            </a:r>
          </a:p>
          <a:p>
            <a:r>
              <a:rPr lang="en-US" dirty="0"/>
              <a:t>But, we need to do a MUCH better job at giving a unified message </a:t>
            </a:r>
          </a:p>
        </p:txBody>
      </p:sp>
    </p:spTree>
    <p:extLst>
      <p:ext uri="{BB962C8B-B14F-4D97-AF65-F5344CB8AC3E}">
        <p14:creationId xmlns:p14="http://schemas.microsoft.com/office/powerpoint/2010/main" val="83599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uild="p" bldLvl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EF603-F246-B14B-AFFA-642F3DAF7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00201"/>
            <a:ext cx="7772400" cy="2000250"/>
          </a:xfrm>
        </p:spPr>
        <p:txBody>
          <a:bodyPr>
            <a:normAutofit fontScale="90000"/>
          </a:bodyPr>
          <a:lstStyle/>
          <a:p>
            <a:r>
              <a:rPr lang="en-US" dirty="0"/>
              <a:t>When medical imaging will provide useful information, </a:t>
            </a:r>
            <a:br>
              <a:rPr lang="en-US" dirty="0"/>
            </a:br>
            <a:r>
              <a:rPr lang="en-US" dirty="0"/>
              <a:t>get it and don’t worry about it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FE70DBB-24D0-B341-86D9-7612A8D28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99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Thank you very much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51804-EAE1-BB44-8415-39ABE3822EA9}"/>
              </a:ext>
            </a:extLst>
          </p:cNvPr>
          <p:cNvSpPr/>
          <p:nvPr/>
        </p:nvSpPr>
        <p:spPr>
          <a:xfrm>
            <a:off x="762000" y="6203781"/>
            <a:ext cx="755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www.mayo.edu/ctcic</a:t>
            </a:r>
            <a:endParaRPr lang="en-US" altLang="en-US" sz="2200" dirty="0">
              <a:latin typeface="Calibri Light" panose="020F0302020204030204" pitchFamily="34" charset="0"/>
              <a:ea typeface="Lantinghei SC Extralight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such exponential growth?</a:t>
            </a:r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benefit far exceeds the risk</a:t>
            </a:r>
          </a:p>
          <a:p>
            <a:pPr lvl="1"/>
            <a:r>
              <a:rPr lang="en-US" dirty="0"/>
              <a:t>Whether risk is real or imaginary</a:t>
            </a:r>
          </a:p>
          <a:p>
            <a:pPr lvl="1"/>
            <a:r>
              <a:rPr lang="en-US" dirty="0"/>
              <a:t>Regardless of alarmist media stories</a:t>
            </a:r>
          </a:p>
          <a:p>
            <a:pPr lvl="1"/>
            <a:r>
              <a:rPr lang="en-US" dirty="0"/>
              <a:t>Individuals deem cell phones of sufficient benefit to continue the mass migration from land lines to cell phones</a:t>
            </a:r>
          </a:p>
        </p:txBody>
      </p:sp>
    </p:spTree>
    <p:extLst>
      <p:ext uri="{BB962C8B-B14F-4D97-AF65-F5344CB8AC3E}">
        <p14:creationId xmlns:p14="http://schemas.microsoft.com/office/powerpoint/2010/main" val="17936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what about public health?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there is even the slightest risk that cell phones will cause cancer, and hundreds of millions of Americans are using them, thousands of  Americans may die from cell-phone induced cancer!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955E5D4-3DEC-6348-9C64-1633F715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038600"/>
            <a:ext cx="3352800" cy="199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7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need to reduce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ALARA: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ASARA: Keep your calls</a:t>
            </a:r>
            <a:br>
              <a:rPr lang="en-US" dirty="0"/>
            </a:br>
            <a:r>
              <a:rPr lang="en-US" dirty="0"/>
              <a:t>   		As SHORT As Reasonably Achievable</a:t>
            </a:r>
          </a:p>
          <a:p>
            <a:r>
              <a:rPr lang="en-US" dirty="0"/>
              <a:t>Use alternate technology in children</a:t>
            </a:r>
          </a:p>
          <a:p>
            <a:pPr lvl="1"/>
            <a:r>
              <a:rPr lang="en-US" dirty="0"/>
              <a:t>Land lines </a:t>
            </a:r>
          </a:p>
          <a:p>
            <a:pPr lvl="1"/>
            <a:r>
              <a:rPr lang="en-US" dirty="0"/>
              <a:t>No cordless phones</a:t>
            </a:r>
          </a:p>
          <a:p>
            <a:pPr lvl="1"/>
            <a:r>
              <a:rPr lang="en-US" dirty="0"/>
              <a:t>No walkie talkies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5000" y="1600200"/>
            <a:ext cx="6477000" cy="2038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Buy headsets with cables that are</a:t>
            </a:r>
            <a:br>
              <a:rPr lang="en-US" sz="2800" dirty="0"/>
            </a:br>
            <a:r>
              <a:rPr lang="en-US" sz="2800" dirty="0"/>
              <a:t>   As LONG As Reasonably Achievable</a:t>
            </a:r>
            <a:br>
              <a:rPr lang="en-US" sz="2800" dirty="0"/>
            </a:br>
            <a:r>
              <a:rPr lang="en-US" sz="2800" dirty="0"/>
              <a:t>			</a:t>
            </a:r>
            <a:r>
              <a:rPr lang="en-US" dirty="0"/>
              <a:t>-or-</a:t>
            </a:r>
            <a:br>
              <a:rPr lang="en-US" dirty="0"/>
            </a:br>
            <a:r>
              <a:rPr lang="en-US" sz="2800" dirty="0"/>
              <a:t>Buy cell phones with power output</a:t>
            </a:r>
            <a:br>
              <a:rPr lang="en-US" sz="2800" dirty="0"/>
            </a:br>
            <a:r>
              <a:rPr lang="en-US" sz="2800" dirty="0"/>
              <a:t>   As LOW As Reasonably Achievable</a:t>
            </a:r>
          </a:p>
        </p:txBody>
      </p:sp>
    </p:spTree>
    <p:extLst>
      <p:ext uri="{BB962C8B-B14F-4D97-AF65-F5344CB8AC3E}">
        <p14:creationId xmlns:p14="http://schemas.microsoft.com/office/powerpoint/2010/main" val="6686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build="allAtOnce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7.:|3.8|2.:|4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|6.7|78.6"/>
</p:tagLst>
</file>

<file path=ppt/theme/theme1.xml><?xml version="1.0" encoding="utf-8"?>
<a:theme xmlns:a="http://schemas.openxmlformats.org/drawingml/2006/main" name="CTCIC template_PC_and_MAC">
  <a:themeElements>
    <a:clrScheme name="Modern 1">
      <a:dk1>
        <a:sysClr val="windowText" lastClr="000000"/>
      </a:dk1>
      <a:lt1>
        <a:sysClr val="window" lastClr="FFFFFF"/>
      </a:lt1>
      <a:dk2>
        <a:srgbClr val="1882B6"/>
      </a:dk2>
      <a:lt2>
        <a:srgbClr val="7FCCE5"/>
      </a:lt2>
      <a:accent1>
        <a:srgbClr val="F82509"/>
      </a:accent1>
      <a:accent2>
        <a:srgbClr val="FCA50A"/>
      </a:accent2>
      <a:accent3>
        <a:srgbClr val="6ABD2F"/>
      </a:accent3>
      <a:accent4>
        <a:srgbClr val="209A84"/>
      </a:accent4>
      <a:accent5>
        <a:srgbClr val="5C0094"/>
      </a:accent5>
      <a:accent6>
        <a:srgbClr val="B9009F"/>
      </a:accent6>
      <a:hlink>
        <a:srgbClr val="B3B3B3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CTCIC template_PC_and_MAC</Template>
  <TotalTime>5876</TotalTime>
  <Words>2630</Words>
  <Application>Microsoft Office PowerPoint</Application>
  <PresentationFormat>On-screen Show (4:3)</PresentationFormat>
  <Paragraphs>412</Paragraphs>
  <Slides>63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ＭＳ Ｐゴシック</vt:lpstr>
      <vt:lpstr>ＭＳ Ｐゴシック</vt:lpstr>
      <vt:lpstr>Arial</vt:lpstr>
      <vt:lpstr>Arial Narrow</vt:lpstr>
      <vt:lpstr>Calibri</vt:lpstr>
      <vt:lpstr>Calibri Light</vt:lpstr>
      <vt:lpstr>graphik</vt:lpstr>
      <vt:lpstr>Helvetica</vt:lpstr>
      <vt:lpstr>Lantinghei SC Extralight</vt:lpstr>
      <vt:lpstr>Lucida Grande</vt:lpstr>
      <vt:lpstr>Times</vt:lpstr>
      <vt:lpstr>Times New Roman</vt:lpstr>
      <vt:lpstr>CTCIC template_PC_and_MAC</vt:lpstr>
      <vt:lpstr>Image</vt:lpstr>
      <vt:lpstr>Benefits of the low doses of radiation delivered in medical imaging</vt:lpstr>
      <vt:lpstr>DISCLOSURES</vt:lpstr>
      <vt:lpstr>Please turn off your cell phone!</vt:lpstr>
      <vt:lpstr>PowerPoint Presentation</vt:lpstr>
      <vt:lpstr>Growth in U.S. cell phone use</vt:lpstr>
      <vt:lpstr>As of 2016, over 50 percent of homes and apartments had only cellphone service</vt:lpstr>
      <vt:lpstr>Why such exponential growth?</vt:lpstr>
      <vt:lpstr>But what about public health?</vt:lpstr>
      <vt:lpstr>We need to reduce risk</vt:lpstr>
      <vt:lpstr>But all actions have consequences</vt:lpstr>
      <vt:lpstr>PowerPoint Presentation</vt:lpstr>
      <vt:lpstr>PowerPoint Presentation</vt:lpstr>
      <vt:lpstr>Why such exponential growth?</vt:lpstr>
      <vt:lpstr>But what about public health?</vt:lpstr>
      <vt:lpstr>But all actions have consequences</vt:lpstr>
      <vt:lpstr>Consider the consequences of lack of CT</vt:lpstr>
      <vt:lpstr>This is who motivates me </vt:lpstr>
      <vt:lpstr>Bryan is not alone</vt:lpstr>
      <vt:lpstr>What is the risk of a CT scan?</vt:lpstr>
      <vt:lpstr>PowerPoint Presentation</vt:lpstr>
      <vt:lpstr>PowerPoint Presentation</vt:lpstr>
      <vt:lpstr>Discussions at this meeting</vt:lpstr>
      <vt:lpstr>How to quantify benefits of CT</vt:lpstr>
      <vt:lpstr>PowerPoint Presentation</vt:lpstr>
      <vt:lpstr>How to quantify benefits of CT</vt:lpstr>
      <vt:lpstr>PowerPoint Presentation</vt:lpstr>
      <vt:lpstr>PowerPoint Presentation</vt:lpstr>
      <vt:lpstr>PowerPoint Presentation</vt:lpstr>
      <vt:lpstr>Let’s try a CT first</vt:lpstr>
      <vt:lpstr>PowerPoint Presentation</vt:lpstr>
      <vt:lpstr>PowerPoint Presentation</vt:lpstr>
      <vt:lpstr>PowerPoint Presentation</vt:lpstr>
      <vt:lpstr>PowerPoint Presentation</vt:lpstr>
      <vt:lpstr>How to quantify benefits of CT</vt:lpstr>
      <vt:lpstr>Evaluation of CT for Aortic Dissection</vt:lpstr>
      <vt:lpstr>Should ultrasound (US) be performed before CT?</vt:lpstr>
      <vt:lpstr>Other ways to assess benefit</vt:lpstr>
      <vt:lpstr>Pandharipande et al, Radiology (2016)</vt:lpstr>
      <vt:lpstr>Four medical centers: Patients reporting to ED with abdominal pain, chest pain and/or dyspnea, or headache; referred for CT </vt:lpstr>
      <vt:lpstr>Four medical centers: Patients reporting to ED with abdominal pain, chest pain and/or dyspnea, or headache; referred for CT </vt:lpstr>
      <vt:lpstr>How to quantify benefits of CT</vt:lpstr>
      <vt:lpstr>National Lung Screening Trial (NLST)</vt:lpstr>
      <vt:lpstr>Dutch-Belgian Randomized Lung Cancer Screening (NELSON)</vt:lpstr>
      <vt:lpstr>How to quantify benefits of CT</vt:lpstr>
      <vt:lpstr>ACR Appropriateness Criteria (circa 2012)</vt:lpstr>
      <vt:lpstr>PowerPoint Presentation</vt:lpstr>
      <vt:lpstr>PowerPoint Presentation</vt:lpstr>
      <vt:lpstr>PowerPoint Presentation</vt:lpstr>
      <vt:lpstr>PowerPoint Presentation</vt:lpstr>
      <vt:lpstr>Clinical scenarios for which the ACR Neurologic expert panel considered CT as a most appropriate imaging modality </vt:lpstr>
      <vt:lpstr>Abdominal Aortic Aneurysm (AAA):  Repair planning and follow-up</vt:lpstr>
      <vt:lpstr>Aortic stent </vt:lpstr>
      <vt:lpstr>Consequences of alarmist media messaging</vt:lpstr>
      <vt:lpstr>Head to toe summary of appropriateness (MSK, breast and women’s imaging, pediatric imaging not included here)</vt:lpstr>
      <vt:lpstr>So … should we reduce CT dose or not ?</vt:lpstr>
      <vt:lpstr>Low Dose can Destroy Justification (Benefit)</vt:lpstr>
      <vt:lpstr>Balancing Benefit and Risk</vt:lpstr>
      <vt:lpstr>This is so logical. Why isn’t it working?</vt:lpstr>
      <vt:lpstr>Perception of risk is not logical</vt:lpstr>
      <vt:lpstr>Closing thoughts</vt:lpstr>
      <vt:lpstr>Who medicine needs? Those who …</vt:lpstr>
      <vt:lpstr>Medical imaging is safe</vt:lpstr>
      <vt:lpstr>When medical imaging will provide useful information,  get it and don’t worry about it</vt:lpstr>
    </vt:vector>
  </TitlesOfParts>
  <Company>Mayo Clinic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Alice E Huang</dc:creator>
  <cp:lastModifiedBy>Steve Baker</cp:lastModifiedBy>
  <cp:revision>160</cp:revision>
  <dcterms:created xsi:type="dcterms:W3CDTF">2015-10-27T23:57:38Z</dcterms:created>
  <dcterms:modified xsi:type="dcterms:W3CDTF">2018-10-02T19:23:59Z</dcterms:modified>
</cp:coreProperties>
</file>